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257" r:id="rId3"/>
    <p:sldId id="262" r:id="rId4"/>
    <p:sldId id="272" r:id="rId5"/>
    <p:sldId id="285" r:id="rId6"/>
    <p:sldId id="277" r:id="rId7"/>
    <p:sldId id="284" r:id="rId8"/>
    <p:sldId id="283" r:id="rId9"/>
    <p:sldId id="282" r:id="rId10"/>
    <p:sldId id="281" r:id="rId11"/>
    <p:sldId id="280" r:id="rId12"/>
    <p:sldId id="279" r:id="rId13"/>
    <p:sldId id="278" r:id="rId14"/>
    <p:sldId id="289" r:id="rId15"/>
    <p:sldId id="261" r:id="rId16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5A"/>
    <a:srgbClr val="006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4" autoAdjust="0"/>
    <p:restoredTop sz="94660"/>
  </p:normalViewPr>
  <p:slideViewPr>
    <p:cSldViewPr>
      <p:cViewPr varScale="1">
        <p:scale>
          <a:sx n="84" d="100"/>
          <a:sy n="84" d="100"/>
        </p:scale>
        <p:origin x="660" y="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7816A-9F77-4CAE-9505-60958C0AAE1F}" type="datetimeFigureOut">
              <a:rPr lang="pl-PL" smtClean="0"/>
              <a:t>08.04.2026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D64D5-962D-47E8-A721-F138D3ADA6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495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64D5-962D-47E8-A721-F138D3ADA6AC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A427-594D-4DC6-91AB-8E212982C6FC}" type="datetimeFigureOut">
              <a:rPr lang="pl-PL" smtClean="0"/>
              <a:pPr/>
              <a:t>08.04.2026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736C-86D4-4551-A40A-B63AEAC8AC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A427-594D-4DC6-91AB-8E212982C6FC}" type="datetimeFigureOut">
              <a:rPr lang="pl-PL" smtClean="0"/>
              <a:pPr/>
              <a:t>08.04.2026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736C-86D4-4551-A40A-B63AEAC8AC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A427-594D-4DC6-91AB-8E212982C6FC}" type="datetimeFigureOut">
              <a:rPr lang="pl-PL" smtClean="0"/>
              <a:pPr/>
              <a:t>08.04.2026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736C-86D4-4551-A40A-B63AEAC8AC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A427-594D-4DC6-91AB-8E212982C6FC}" type="datetimeFigureOut">
              <a:rPr lang="pl-PL" smtClean="0"/>
              <a:pPr/>
              <a:t>08.04.2026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736C-86D4-4551-A40A-B63AEAC8AC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A427-594D-4DC6-91AB-8E212982C6FC}" type="datetimeFigureOut">
              <a:rPr lang="pl-PL" smtClean="0"/>
              <a:pPr/>
              <a:t>08.04.2026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736C-86D4-4551-A40A-B63AEAC8AC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A427-594D-4DC6-91AB-8E212982C6FC}" type="datetimeFigureOut">
              <a:rPr lang="pl-PL" smtClean="0"/>
              <a:pPr/>
              <a:t>08.04.2026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736C-86D4-4551-A40A-B63AEAC8AC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A427-594D-4DC6-91AB-8E212982C6FC}" type="datetimeFigureOut">
              <a:rPr lang="pl-PL" smtClean="0"/>
              <a:pPr/>
              <a:t>08.04.2026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736C-86D4-4551-A40A-B63AEAC8AC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A427-594D-4DC6-91AB-8E212982C6FC}" type="datetimeFigureOut">
              <a:rPr lang="pl-PL" smtClean="0"/>
              <a:pPr/>
              <a:t>08.04.2026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736C-86D4-4551-A40A-B63AEAC8AC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A427-594D-4DC6-91AB-8E212982C6FC}" type="datetimeFigureOut">
              <a:rPr lang="pl-PL" smtClean="0"/>
              <a:pPr/>
              <a:t>08.04.2026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736C-86D4-4551-A40A-B63AEAC8AC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A427-594D-4DC6-91AB-8E212982C6FC}" type="datetimeFigureOut">
              <a:rPr lang="pl-PL" smtClean="0"/>
              <a:pPr/>
              <a:t>08.04.2026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736C-86D4-4551-A40A-B63AEAC8AC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A427-594D-4DC6-91AB-8E212982C6FC}" type="datetimeFigureOut">
              <a:rPr lang="pl-PL" smtClean="0"/>
              <a:pPr/>
              <a:t>08.04.2026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736C-86D4-4551-A40A-B63AEAC8AC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2A427-594D-4DC6-91AB-8E212982C6FC}" type="datetimeFigureOut">
              <a:rPr lang="pl-PL" smtClean="0"/>
              <a:pPr/>
              <a:t>08.04.2026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D736C-86D4-4551-A40A-B63AEAC8AC3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619673" y="3219822"/>
            <a:ext cx="5904655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TYTUŁ PREZENTACJI </a:t>
            </a:r>
            <a:endParaRPr kumimoji="0" lang="pl-PL" sz="36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619672" y="4227934"/>
            <a:ext cx="5904656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Autor | data</a:t>
            </a:r>
            <a:endParaRPr kumimoji="0" lang="pl-PL" sz="20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10" name="Obraz 9" descr="Akademia WSEI_logo biale-01.png"/>
          <p:cNvPicPr>
            <a:picLocks noChangeAspect="1"/>
          </p:cNvPicPr>
          <p:nvPr/>
        </p:nvPicPr>
        <p:blipFill>
          <a:blip r:embed="rId2" cstate="print"/>
          <a:srcRect l="6667" t="11864" r="8333" b="11324"/>
          <a:stretch>
            <a:fillRect/>
          </a:stretch>
        </p:blipFill>
        <p:spPr>
          <a:xfrm>
            <a:off x="1835696" y="51470"/>
            <a:ext cx="3672408" cy="266429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38"/>
            <a:ext cx="9141290" cy="5141976"/>
          </a:xfrm>
          <a:prstGeom prst="rect">
            <a:avLst/>
          </a:prstGeom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247934" y="339503"/>
            <a:ext cx="664542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A5A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WYNIKI</a:t>
            </a:r>
            <a:endParaRPr kumimoji="0" lang="pl-PL" sz="3600" b="1" i="0" u="none" strike="noStrike" kern="1200" cap="none" spc="0" normalizeH="0" noProof="0" dirty="0" smtClean="0">
              <a:ln>
                <a:noFill/>
              </a:ln>
              <a:solidFill>
                <a:srgbClr val="002A5A"/>
              </a:solidFill>
              <a:effectLst/>
              <a:uLnTx/>
              <a:uFillTx/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115616" y="915566"/>
            <a:ext cx="3528392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pl-PL" sz="1400" dirty="0"/>
              <a:t>Analiza statystyczna badań dotyczących pomiaru </a:t>
            </a:r>
            <a:r>
              <a:rPr lang="pl-PL" sz="1400" b="1" dirty="0"/>
              <a:t>napięcia mięśnia prostego </a:t>
            </a:r>
            <a:r>
              <a:rPr lang="pl-PL" sz="1400" b="1" dirty="0" smtClean="0"/>
              <a:t>uda </a:t>
            </a:r>
            <a:r>
              <a:rPr lang="pl-PL" sz="1400" dirty="0" smtClean="0"/>
              <a:t>wykazała</a:t>
            </a:r>
            <a:r>
              <a:rPr lang="pl-PL" sz="1400" dirty="0"/>
              <a:t>, że </a:t>
            </a:r>
            <a:r>
              <a:rPr lang="pl-PL" sz="1400" b="1" dirty="0"/>
              <a:t>statystycznie istotne różnice</a:t>
            </a:r>
            <a:r>
              <a:rPr lang="pl-PL" sz="1400" dirty="0"/>
              <a:t> zaszły przy wypisie w </a:t>
            </a:r>
            <a:r>
              <a:rPr lang="pl-PL" sz="1400" b="1" dirty="0" smtClean="0"/>
              <a:t>grupie A</a:t>
            </a:r>
            <a:r>
              <a:rPr lang="pl-PL" sz="1400" dirty="0" smtClean="0"/>
              <a:t> </a:t>
            </a:r>
            <a:r>
              <a:rPr lang="pl-PL" sz="1400" dirty="0"/>
              <a:t>(endoprotezoplastyka i rehabilitacja pooperacyjna) </a:t>
            </a:r>
            <a:r>
              <a:rPr lang="pl-PL" sz="1400" b="1" dirty="0"/>
              <a:t>w stosunku do stron pomiaru </a:t>
            </a:r>
            <a:r>
              <a:rPr lang="pl-PL" sz="1400" dirty="0"/>
              <a:t>(p&lt;0,05</a:t>
            </a:r>
            <a:r>
              <a:rPr lang="pl-PL" sz="1400" dirty="0" smtClean="0"/>
              <a:t>). Różnica </a:t>
            </a:r>
            <a:r>
              <a:rPr lang="pl-PL" sz="1400" dirty="0"/>
              <a:t>w wartości sygnału wynosiła 0,95. Nie stwierdzono wpływu strony </a:t>
            </a:r>
            <a:r>
              <a:rPr lang="pl-PL" sz="1400" dirty="0" smtClean="0"/>
              <a:t>wystąpienia dysfunkcji </a:t>
            </a:r>
            <a:r>
              <a:rPr lang="pl-PL" sz="1400" dirty="0"/>
              <a:t>na wartość pomiarów (p&gt;0,05). Nie odnotowano </a:t>
            </a:r>
            <a:r>
              <a:rPr lang="pl-PL" sz="1400" dirty="0" smtClean="0"/>
              <a:t>statystycznie istotnych różnic pomiędzy </a:t>
            </a:r>
            <a:r>
              <a:rPr lang="pl-PL" sz="1400" dirty="0"/>
              <a:t>czasem badania, ani pomiędzy </a:t>
            </a:r>
            <a:r>
              <a:rPr lang="pl-PL" sz="1400" b="1" dirty="0"/>
              <a:t>grupą </a:t>
            </a:r>
            <a:r>
              <a:rPr lang="pl-PL" sz="1400" b="1" dirty="0" smtClean="0"/>
              <a:t>B</a:t>
            </a:r>
            <a:r>
              <a:rPr lang="pl-PL" sz="1400" dirty="0" smtClean="0"/>
              <a:t> (fizjoterapia </a:t>
            </a:r>
            <a:r>
              <a:rPr lang="pl-PL" sz="1400" dirty="0"/>
              <a:t>ambulatoryjna), w </a:t>
            </a:r>
            <a:r>
              <a:rPr lang="pl-PL" sz="1400" dirty="0" smtClean="0"/>
              <a:t>której również </a:t>
            </a:r>
            <a:r>
              <a:rPr lang="pl-PL" sz="1400" b="1" dirty="0"/>
              <a:t>nie </a:t>
            </a:r>
            <a:r>
              <a:rPr lang="pl-PL" sz="1400" b="1" dirty="0" smtClean="0"/>
              <a:t>dostrzeżono statystycznie </a:t>
            </a:r>
            <a:r>
              <a:rPr lang="pl-PL" sz="1400" b="1" dirty="0"/>
              <a:t>istotnych różnic wewnątrzgrupowych</a:t>
            </a:r>
            <a:r>
              <a:rPr lang="pl-PL" sz="1400" dirty="0"/>
              <a:t> oraz </a:t>
            </a:r>
            <a:r>
              <a:rPr lang="pl-PL" sz="1400" dirty="0" smtClean="0"/>
              <a:t>pomiędzy stronami </a:t>
            </a:r>
            <a:r>
              <a:rPr lang="pl-PL" sz="1400" dirty="0"/>
              <a:t>badania i wystąpienia dysfunkcji (p&lt;0,05</a:t>
            </a:r>
            <a:r>
              <a:rPr lang="pl-PL" sz="1400" dirty="0" smtClean="0"/>
              <a:t>).</a:t>
            </a:r>
            <a:endParaRPr lang="pl-PL" sz="1400" dirty="0"/>
          </a:p>
        </p:txBody>
      </p:sp>
      <p:pic>
        <p:nvPicPr>
          <p:cNvPr id="7" name="Obraz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8" t="6096" r="10538" b="15598"/>
          <a:stretch/>
        </p:blipFill>
        <p:spPr bwMode="auto">
          <a:xfrm>
            <a:off x="4699085" y="987575"/>
            <a:ext cx="4265403" cy="2592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77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1"/>
            <a:ext cx="9141290" cy="5141976"/>
          </a:xfrm>
          <a:prstGeom prst="rect">
            <a:avLst/>
          </a:prstGeom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247934" y="339503"/>
            <a:ext cx="664542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3600" b="1" dirty="0" smtClean="0">
                <a:solidFill>
                  <a:srgbClr val="002A5A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WYNIKI</a:t>
            </a:r>
            <a:endParaRPr kumimoji="0" lang="pl-PL" sz="3600" b="1" i="0" u="none" strike="noStrike" kern="1200" cap="none" spc="0" normalizeH="0" noProof="0" dirty="0" smtClean="0">
              <a:ln>
                <a:noFill/>
              </a:ln>
              <a:solidFill>
                <a:srgbClr val="002A5A"/>
              </a:solidFill>
              <a:effectLst/>
              <a:uLnTx/>
              <a:uFillTx/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211930" y="987575"/>
            <a:ext cx="3504086" cy="3456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pl-PL" sz="1400" dirty="0"/>
              <a:t>Analiza statystyczna badań dotyczących elastyczności mięśnia prostego </a:t>
            </a:r>
            <a:r>
              <a:rPr lang="pl-PL" sz="1400" dirty="0" smtClean="0"/>
              <a:t>uda wykazała</a:t>
            </a:r>
            <a:r>
              <a:rPr lang="pl-PL" sz="1400" dirty="0"/>
              <a:t>, że </a:t>
            </a:r>
            <a:r>
              <a:rPr lang="pl-PL" sz="1400" b="1" dirty="0"/>
              <a:t>w grupie A miesiąc po wypisie </a:t>
            </a:r>
            <a:r>
              <a:rPr lang="pl-PL" sz="1400" dirty="0"/>
              <a:t>zaobserwowano </a:t>
            </a:r>
            <a:r>
              <a:rPr lang="pl-PL" sz="1400" b="1" dirty="0"/>
              <a:t>statystycznie istotny </a:t>
            </a:r>
            <a:r>
              <a:rPr lang="pl-PL" sz="1400" b="1" dirty="0" smtClean="0"/>
              <a:t>wzrost wartości </a:t>
            </a:r>
            <a:r>
              <a:rPr lang="pl-PL" sz="1400" b="1" dirty="0"/>
              <a:t>sygnału dla strony lewej</a:t>
            </a:r>
            <a:r>
              <a:rPr lang="pl-PL" sz="1400" dirty="0"/>
              <a:t>, względem badania przed terapią i przy wypisie (p&lt;0,05</a:t>
            </a:r>
            <a:r>
              <a:rPr lang="pl-PL" sz="1400" dirty="0" smtClean="0"/>
              <a:t>). Ponadto </a:t>
            </a:r>
            <a:r>
              <a:rPr lang="pl-PL" sz="1400" dirty="0"/>
              <a:t>w tym samym okresie czasu odnotowano </a:t>
            </a:r>
            <a:r>
              <a:rPr lang="pl-PL" sz="1400" b="1" dirty="0" smtClean="0"/>
              <a:t>statystycznie istotną </a:t>
            </a:r>
            <a:r>
              <a:rPr lang="pl-PL" sz="1400" b="1" dirty="0"/>
              <a:t>różnicę </a:t>
            </a:r>
            <a:r>
              <a:rPr lang="pl-PL" sz="1400" b="1" dirty="0" smtClean="0"/>
              <a:t>wartości pomiędzy </a:t>
            </a:r>
            <a:r>
              <a:rPr lang="pl-PL" sz="1400" b="1" dirty="0"/>
              <a:t>stronami w obrębie grupy </a:t>
            </a:r>
            <a:r>
              <a:rPr lang="pl-PL" sz="1400" b="1" dirty="0" smtClean="0"/>
              <a:t>A </a:t>
            </a:r>
            <a:r>
              <a:rPr lang="pl-PL" sz="1400" dirty="0" smtClean="0"/>
              <a:t>(p&lt;0,05</a:t>
            </a:r>
            <a:r>
              <a:rPr lang="pl-PL" sz="1400" dirty="0"/>
              <a:t>). </a:t>
            </a:r>
            <a:r>
              <a:rPr lang="pl-PL" sz="1400" b="1" dirty="0"/>
              <a:t>Miesiąc po wypisie </a:t>
            </a:r>
            <a:r>
              <a:rPr lang="pl-PL" sz="1400" dirty="0"/>
              <a:t>dla strony </a:t>
            </a:r>
            <a:r>
              <a:rPr lang="pl-PL" sz="1400" dirty="0" smtClean="0"/>
              <a:t>prawej zaobserwowano </a:t>
            </a:r>
            <a:r>
              <a:rPr lang="pl-PL" sz="1400" dirty="0"/>
              <a:t>statystycznie </a:t>
            </a:r>
            <a:r>
              <a:rPr lang="pl-PL" sz="1400" dirty="0" smtClean="0"/>
              <a:t>istotnie </a:t>
            </a:r>
            <a:r>
              <a:rPr lang="pl-PL" sz="1400" b="1" dirty="0"/>
              <a:t>wyższą wartość sygnału w grupie B względem </a:t>
            </a:r>
            <a:r>
              <a:rPr lang="pl-PL" sz="1400" b="1" dirty="0" smtClean="0"/>
              <a:t>grupy A </a:t>
            </a:r>
            <a:r>
              <a:rPr lang="pl-PL" sz="1400" dirty="0"/>
              <a:t>(p&lt;0,05). Nie stwierdzono wpływu strony wystąpienia dysfunkcji na wartość </a:t>
            </a:r>
            <a:r>
              <a:rPr lang="pl-PL" sz="1400" dirty="0" smtClean="0"/>
              <a:t>pomiarów (p&gt;0,05</a:t>
            </a:r>
            <a:r>
              <a:rPr lang="pl-PL" sz="1400" dirty="0"/>
              <a:t>). </a:t>
            </a:r>
          </a:p>
        </p:txBody>
      </p:sp>
      <p:pic>
        <p:nvPicPr>
          <p:cNvPr id="7" name="Obraz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7867" r="10000" b="17899"/>
          <a:stretch/>
        </p:blipFill>
        <p:spPr bwMode="auto">
          <a:xfrm>
            <a:off x="4716016" y="987575"/>
            <a:ext cx="4318580" cy="2667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"/>
            <a:ext cx="9141290" cy="5141976"/>
          </a:xfrm>
          <a:prstGeom prst="rect">
            <a:avLst/>
          </a:prstGeom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247934" y="339503"/>
            <a:ext cx="664542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A5A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WYNIKI</a:t>
            </a:r>
            <a:endParaRPr kumimoji="0" lang="pl-PL" sz="3600" b="1" i="0" u="none" strike="noStrike" kern="1200" cap="none" spc="0" normalizeH="0" noProof="0" dirty="0" smtClean="0">
              <a:ln>
                <a:noFill/>
              </a:ln>
              <a:solidFill>
                <a:srgbClr val="002A5A"/>
              </a:solidFill>
              <a:effectLst/>
              <a:uLnTx/>
              <a:uFillTx/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211930" y="987575"/>
            <a:ext cx="3504086" cy="352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pl-PL" sz="1400" dirty="0"/>
              <a:t>Analiza statystyczna badań dotyczących </a:t>
            </a:r>
            <a:r>
              <a:rPr lang="pl-PL" sz="1400" b="1" dirty="0"/>
              <a:t>napięcia mięśni grupy </a:t>
            </a:r>
            <a:r>
              <a:rPr lang="pl-PL" sz="1400" b="1" dirty="0" smtClean="0"/>
              <a:t>kulszowo-goleniowej </a:t>
            </a:r>
            <a:r>
              <a:rPr lang="pl-PL" sz="1400" dirty="0" smtClean="0"/>
              <a:t>wykazała</a:t>
            </a:r>
            <a:r>
              <a:rPr lang="pl-PL" sz="1400" dirty="0"/>
              <a:t>, że </a:t>
            </a:r>
            <a:r>
              <a:rPr lang="pl-PL" sz="1400" b="1" dirty="0"/>
              <a:t>miesiąc po wypisie w grupie A </a:t>
            </a:r>
            <a:r>
              <a:rPr lang="pl-PL" sz="1400" dirty="0"/>
              <a:t>(endoprotezoplastyka i </a:t>
            </a:r>
            <a:r>
              <a:rPr lang="pl-PL" sz="1400" dirty="0" smtClean="0"/>
              <a:t>rehabilitacja pooperacyjna</a:t>
            </a:r>
            <a:r>
              <a:rPr lang="pl-PL" sz="1400" dirty="0"/>
              <a:t>) odnotowano </a:t>
            </a:r>
            <a:r>
              <a:rPr lang="pl-PL" sz="1400" b="1" dirty="0"/>
              <a:t>statystycznie </a:t>
            </a:r>
            <a:r>
              <a:rPr lang="pl-PL" sz="1400" b="1" dirty="0" smtClean="0"/>
              <a:t>istotną </a:t>
            </a:r>
            <a:r>
              <a:rPr lang="pl-PL" sz="1400" b="1" dirty="0"/>
              <a:t>mniejszą wartość sygnału </a:t>
            </a:r>
            <a:r>
              <a:rPr lang="pl-PL" sz="1400" dirty="0"/>
              <a:t>dla obu </a:t>
            </a:r>
            <a:r>
              <a:rPr lang="pl-PL" sz="1400" dirty="0" smtClean="0"/>
              <a:t>stron pomiaru</a:t>
            </a:r>
            <a:r>
              <a:rPr lang="pl-PL" sz="1400" dirty="0"/>
              <a:t>, </a:t>
            </a:r>
            <a:r>
              <a:rPr lang="pl-PL" sz="1400" b="1" dirty="0"/>
              <a:t>względem grupy B </a:t>
            </a:r>
            <a:r>
              <a:rPr lang="pl-PL" sz="1400" dirty="0"/>
              <a:t>(fizjoterapia ambulatoryjna) (p&lt;0,05). Ponadto </a:t>
            </a:r>
            <a:r>
              <a:rPr lang="pl-PL" sz="1400" b="1" dirty="0" smtClean="0"/>
              <a:t>w grupie B </a:t>
            </a:r>
            <a:r>
              <a:rPr lang="pl-PL" sz="1400" dirty="0"/>
              <a:t>wartości sygnału mierzone miesiąc po wypisie dla obu stron badania były </a:t>
            </a:r>
            <a:r>
              <a:rPr lang="pl-PL" sz="1400" b="1" dirty="0" smtClean="0"/>
              <a:t>statystycznie istotnie </a:t>
            </a:r>
            <a:r>
              <a:rPr lang="pl-PL" sz="1400" b="1" dirty="0"/>
              <a:t>większe względem okresu przed terapią i przy wypisie </a:t>
            </a:r>
            <a:r>
              <a:rPr lang="pl-PL" sz="1400" dirty="0"/>
              <a:t>(p&lt;0,05). Nie </a:t>
            </a:r>
            <a:r>
              <a:rPr lang="pl-PL" sz="1400" dirty="0" smtClean="0"/>
              <a:t>stwierdzono wpływu </a:t>
            </a:r>
            <a:r>
              <a:rPr lang="pl-PL" sz="1400" dirty="0"/>
              <a:t>strony wystąpienia dysfunkcji na wartość pomiarów (p&gt;0,05</a:t>
            </a:r>
            <a:r>
              <a:rPr lang="pl-PL" sz="1400" dirty="0" smtClean="0"/>
              <a:t>).</a:t>
            </a:r>
            <a:endParaRPr lang="pl-PL" sz="1400" dirty="0"/>
          </a:p>
        </p:txBody>
      </p:sp>
      <p:pic>
        <p:nvPicPr>
          <p:cNvPr id="7" name="Obraz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8704" r="10001" b="16103"/>
          <a:stretch/>
        </p:blipFill>
        <p:spPr bwMode="auto">
          <a:xfrm>
            <a:off x="4716016" y="987575"/>
            <a:ext cx="4320480" cy="2664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79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1"/>
            <a:ext cx="9141290" cy="5141976"/>
          </a:xfrm>
          <a:prstGeom prst="rect">
            <a:avLst/>
          </a:prstGeom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247934" y="339503"/>
            <a:ext cx="664542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A5A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WYNIKI</a:t>
            </a:r>
            <a:endParaRPr kumimoji="0" lang="pl-PL" sz="3600" b="1" i="0" u="none" strike="noStrike" kern="1200" cap="none" spc="0" normalizeH="0" noProof="0" dirty="0" smtClean="0">
              <a:ln>
                <a:noFill/>
              </a:ln>
              <a:solidFill>
                <a:srgbClr val="002A5A"/>
              </a:solidFill>
              <a:effectLst/>
              <a:uLnTx/>
              <a:uFillTx/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211930" y="987575"/>
            <a:ext cx="3504086" cy="338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pl-PL" sz="1400" dirty="0"/>
              <a:t>Analiza statystyczna badań dotyczących </a:t>
            </a:r>
            <a:r>
              <a:rPr lang="pl-PL" sz="1400" b="1" dirty="0"/>
              <a:t>dynamicznej sztywności mięśni </a:t>
            </a:r>
            <a:r>
              <a:rPr lang="pl-PL" sz="1400" b="1" dirty="0" smtClean="0"/>
              <a:t>grupy kulszowo-goleniowej </a:t>
            </a:r>
            <a:r>
              <a:rPr lang="pl-PL" sz="1400" dirty="0"/>
              <a:t>wykazały, że miesiąc od wypisu </a:t>
            </a:r>
            <a:r>
              <a:rPr lang="pl-PL" sz="1400" dirty="0" smtClean="0"/>
              <a:t>w </a:t>
            </a:r>
            <a:r>
              <a:rPr lang="pl-PL" sz="1400" b="1" dirty="0"/>
              <a:t>grupie A odnotowano </a:t>
            </a:r>
            <a:r>
              <a:rPr lang="pl-PL" sz="1400" b="1" dirty="0" smtClean="0"/>
              <a:t>statystycznie niższe </a:t>
            </a:r>
            <a:r>
              <a:rPr lang="pl-PL" sz="1400" b="1" dirty="0"/>
              <a:t>wartości </a:t>
            </a:r>
            <a:r>
              <a:rPr lang="pl-PL" sz="1400" dirty="0"/>
              <a:t>sygnału względem </a:t>
            </a:r>
            <a:r>
              <a:rPr lang="pl-PL" sz="1400" b="1" dirty="0"/>
              <a:t>grupy </a:t>
            </a:r>
            <a:r>
              <a:rPr lang="pl-PL" sz="1400" b="1" dirty="0" smtClean="0"/>
              <a:t>B</a:t>
            </a:r>
            <a:r>
              <a:rPr lang="pl-PL" sz="1400" dirty="0" smtClean="0"/>
              <a:t> (p&lt;0,05</a:t>
            </a:r>
            <a:r>
              <a:rPr lang="pl-PL" sz="1400" dirty="0"/>
              <a:t>). Ponadto w </a:t>
            </a:r>
            <a:r>
              <a:rPr lang="pl-PL" sz="1400" b="1" dirty="0"/>
              <a:t>grupie </a:t>
            </a:r>
            <a:r>
              <a:rPr lang="pl-PL" sz="1400" b="1" dirty="0" smtClean="0"/>
              <a:t>B zaobserwowano statystycznie istotne </a:t>
            </a:r>
            <a:r>
              <a:rPr lang="pl-PL" sz="1400" b="1" dirty="0"/>
              <a:t>niższe </a:t>
            </a:r>
            <a:r>
              <a:rPr lang="pl-PL" sz="1400" dirty="0"/>
              <a:t>wartości sygnału </a:t>
            </a:r>
            <a:r>
              <a:rPr lang="pl-PL" sz="1400" b="1" dirty="0"/>
              <a:t>dla strony prawej </a:t>
            </a:r>
            <a:r>
              <a:rPr lang="pl-PL" sz="1400" dirty="0"/>
              <a:t>miesiąc po </a:t>
            </a:r>
            <a:r>
              <a:rPr lang="pl-PL" sz="1400" dirty="0" smtClean="0"/>
              <a:t>wypisie, w </a:t>
            </a:r>
            <a:r>
              <a:rPr lang="pl-PL" sz="1400" dirty="0"/>
              <a:t>stosunku do okresu przed terapią </a:t>
            </a:r>
            <a:r>
              <a:rPr lang="pl-PL" sz="1400" dirty="0" smtClean="0"/>
              <a:t>i </a:t>
            </a:r>
            <a:r>
              <a:rPr lang="pl-PL" sz="1400" dirty="0"/>
              <a:t>przy wypisie (p&lt;0,05). </a:t>
            </a:r>
            <a:r>
              <a:rPr lang="pl-PL" sz="1400" dirty="0" smtClean="0"/>
              <a:t>Nie stwierdzono </a:t>
            </a:r>
            <a:r>
              <a:rPr lang="pl-PL" sz="1400" dirty="0"/>
              <a:t>wpływu </a:t>
            </a:r>
            <a:r>
              <a:rPr lang="pl-PL" sz="1400" dirty="0" smtClean="0"/>
              <a:t>strony wystąpienia </a:t>
            </a:r>
            <a:r>
              <a:rPr lang="pl-PL" sz="1400" dirty="0"/>
              <a:t>dysfunkcji na wartość pomiarów (p&gt;0,05</a:t>
            </a:r>
            <a:r>
              <a:rPr lang="pl-PL" sz="1400" dirty="0" smtClean="0"/>
              <a:t>).</a:t>
            </a:r>
            <a:endParaRPr lang="pl-PL" sz="1400" dirty="0"/>
          </a:p>
        </p:txBody>
      </p:sp>
      <p:pic>
        <p:nvPicPr>
          <p:cNvPr id="7" name="Obraz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t="4106" r="9947" b="16623"/>
          <a:stretch/>
        </p:blipFill>
        <p:spPr bwMode="auto">
          <a:xfrm>
            <a:off x="4752020" y="987575"/>
            <a:ext cx="4284476" cy="2736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90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1"/>
            <a:ext cx="9141290" cy="5141976"/>
          </a:xfrm>
          <a:prstGeom prst="rect">
            <a:avLst/>
          </a:prstGeom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247934" y="339503"/>
            <a:ext cx="664542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A5A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WNIOSKI</a:t>
            </a:r>
            <a:endParaRPr kumimoji="0" lang="pl-PL" sz="3600" b="1" i="0" u="none" strike="noStrike" kern="1200" cap="none" spc="0" normalizeH="0" noProof="0" dirty="0" smtClean="0">
              <a:ln>
                <a:noFill/>
              </a:ln>
              <a:solidFill>
                <a:srgbClr val="002A5A"/>
              </a:solidFill>
              <a:effectLst/>
              <a:uLnTx/>
              <a:uFillTx/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211930" y="1326317"/>
            <a:ext cx="6717432" cy="2901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pl-PL" dirty="0"/>
              <a:t>Po zabiegu endoprotezoplastyki doszło do istotnego zmniejszenia sztywności </a:t>
            </a:r>
            <a:r>
              <a:rPr lang="pl-PL" dirty="0" smtClean="0"/>
              <a:t>mięśni grupy </a:t>
            </a:r>
            <a:r>
              <a:rPr lang="pl-PL" dirty="0"/>
              <a:t>kulszowo-goleniowej, natomiast odbycie cyklu fizjoterapii </a:t>
            </a:r>
            <a:r>
              <a:rPr lang="pl-PL" dirty="0" smtClean="0"/>
              <a:t>ambulatoryjnej przyczyniło </a:t>
            </a:r>
            <a:r>
              <a:rPr lang="pl-PL" dirty="0"/>
              <a:t>się do zmniejszenia sztywności mięśnia pośladkowego u </a:t>
            </a:r>
            <a:r>
              <a:rPr lang="pl-PL" dirty="0" smtClean="0"/>
              <a:t>pacjentów z chorobą zwyrodnieniową </a:t>
            </a:r>
            <a:r>
              <a:rPr lang="pl-PL" dirty="0"/>
              <a:t>stawów. W przypadku pomiarów sztywności </a:t>
            </a:r>
            <a:r>
              <a:rPr lang="pl-PL" dirty="0" smtClean="0"/>
              <a:t>mięśni prostego </a:t>
            </a:r>
            <a:r>
              <a:rPr lang="pl-PL" dirty="0"/>
              <a:t>uda nie zaobserwowano istotnych zmian w obu grupach.</a:t>
            </a:r>
          </a:p>
        </p:txBody>
      </p:sp>
    </p:spTree>
    <p:extLst>
      <p:ext uri="{BB962C8B-B14F-4D97-AF65-F5344CB8AC3E}">
        <p14:creationId xmlns:p14="http://schemas.microsoft.com/office/powerpoint/2010/main" val="416661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762"/>
            <a:ext cx="9141292" cy="5141976"/>
          </a:xfrm>
          <a:prstGeom prst="rect">
            <a:avLst/>
          </a:prstGeom>
        </p:spPr>
      </p:pic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475656" y="2211710"/>
            <a:ext cx="6192688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A5A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Dziękujemy za uwagę</a:t>
            </a:r>
            <a:endParaRPr kumimoji="0" lang="pl-PL" sz="2000" b="0" i="0" u="none" strike="noStrike" kern="1200" cap="none" spc="0" normalizeH="0" noProof="0" dirty="0" smtClean="0">
              <a:ln>
                <a:noFill/>
              </a:ln>
              <a:solidFill>
                <a:srgbClr val="002A5A"/>
              </a:solidFill>
              <a:effectLst/>
              <a:uLnTx/>
              <a:uFillTx/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619673" y="2767236"/>
            <a:ext cx="5904655" cy="11726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pl-PL" b="1" dirty="0" smtClean="0">
                <a:solidFill>
                  <a:schemeClr val="bg1">
                    <a:lumMod val="95000"/>
                  </a:schemeClr>
                </a:solidFill>
              </a:rPr>
              <a:t>OCENA WPŁYWU ZABIEGÓW FIZJOTERAPEUTYCZNYCH NA WŁAŚCIWOŚCI WYBRANYCH MIĘŚNI U PACJENTÓW PO ENDOPROTEZOPLASTYCE STAWU BIODROWEGO ORAZ LECZONYCH ZACHOWAWCZO</a:t>
            </a:r>
            <a:endParaRPr lang="pl-PL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007604" y="3939902"/>
            <a:ext cx="7128792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pl-PL" sz="2000" dirty="0">
                <a:solidFill>
                  <a:schemeClr val="bg1"/>
                </a:solidFill>
                <a:latin typeface="Domine" panose="02040503040403060204" pitchFamily="18" charset="0"/>
              </a:rPr>
              <a:t>mgr Igor Polewski, Szpital Neuropsychiatryczny im. Prof. Mieczysława Kaczyńskiego w Lublinie; dr hab. n med. Alicja Załuska profesor uczelni, Katedra Fizjoterapii Klinicznej, Zakład Fizjoterapii Klinicznej, Uniwersytet Medyczny w Lublinie Wydział Nauk o Zdrowiu; mgr Dorota Staniak, Katedra Fizjoterapii Klinicznej, Zakład Fizjoterapii Klinicznej, Uniwersytet Medyczny w Lublinie Wydział Nauk o Zdrowiu; dr n med. i o </a:t>
            </a:r>
            <a:r>
              <a:rPr lang="pl-PL" sz="2000" dirty="0" err="1">
                <a:solidFill>
                  <a:schemeClr val="bg1"/>
                </a:solidFill>
                <a:latin typeface="Domine" panose="02040503040403060204" pitchFamily="18" charset="0"/>
              </a:rPr>
              <a:t>zdr</a:t>
            </a:r>
            <a:r>
              <a:rPr lang="pl-PL" sz="2000" dirty="0">
                <a:solidFill>
                  <a:schemeClr val="bg1"/>
                </a:solidFill>
                <a:latin typeface="Domine" panose="02040503040403060204" pitchFamily="18" charset="0"/>
              </a:rPr>
              <a:t>. Piotr </a:t>
            </a:r>
            <a:r>
              <a:rPr lang="pl-PL" sz="2000" dirty="0" err="1">
                <a:solidFill>
                  <a:schemeClr val="bg1"/>
                </a:solidFill>
                <a:latin typeface="Domine" panose="02040503040403060204" pitchFamily="18" charset="0"/>
              </a:rPr>
              <a:t>Turmiński</a:t>
            </a:r>
            <a:r>
              <a:rPr lang="pl-PL" sz="2000" dirty="0">
                <a:solidFill>
                  <a:schemeClr val="bg1"/>
                </a:solidFill>
                <a:latin typeface="Domine" panose="02040503040403060204" pitchFamily="18" charset="0"/>
              </a:rPr>
              <a:t>, Akademia Nauk Społecznych i Medycznych w Lublinie; mgr Paweł Grochala, mgr Justyna Lech</a:t>
            </a:r>
            <a:endParaRPr lang="en-US" sz="2000" dirty="0">
              <a:solidFill>
                <a:schemeClr val="bg1"/>
              </a:solidFill>
              <a:latin typeface="Domine" panose="0204050304040306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 | 01.04.2026</a:t>
            </a:r>
            <a:endParaRPr kumimoji="0" lang="pl-PL" sz="20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10" name="Obraz 9" descr="Akademia WSEI_logo biale-01.png"/>
          <p:cNvPicPr>
            <a:picLocks noChangeAspect="1"/>
          </p:cNvPicPr>
          <p:nvPr/>
        </p:nvPicPr>
        <p:blipFill>
          <a:blip r:embed="rId4" cstate="print"/>
          <a:srcRect l="6667" t="11864" r="8333" b="11324"/>
          <a:stretch>
            <a:fillRect/>
          </a:stretch>
        </p:blipFill>
        <p:spPr>
          <a:xfrm>
            <a:off x="1835696" y="51470"/>
            <a:ext cx="3672408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"/>
            <a:ext cx="9141292" cy="5141976"/>
          </a:xfrm>
          <a:prstGeom prst="rect">
            <a:avLst/>
          </a:prstGeom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2051720" y="339502"/>
            <a:ext cx="6645424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A5A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WSTĘP</a:t>
            </a:r>
            <a:endParaRPr kumimoji="0" lang="pl-PL" sz="3600" b="1" i="0" u="none" strike="noStrike" kern="1200" cap="none" spc="0" normalizeH="0" noProof="0" dirty="0" smtClean="0">
              <a:ln>
                <a:noFill/>
              </a:ln>
              <a:solidFill>
                <a:srgbClr val="002A5A"/>
              </a:solidFill>
              <a:effectLst/>
              <a:uLnTx/>
              <a:uFillTx/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979712" y="1758362"/>
            <a:ext cx="6717432" cy="2973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pl-PL" sz="1600" dirty="0"/>
              <a:t>Choroba zwyrodnieniowa stawów należy do najczęściej występujących schorzeń narządu ruchu. Staw biodrowy jest jednym z najczęściej zajmowanych przez proces chorobowy stawów. Podstawowym objawem choroby jest degeneracja chrząstki stawowej, prowadząca do występowania dolegliwości bólowych oraz </a:t>
            </a:r>
            <a:r>
              <a:rPr lang="pl-PL" sz="1600" b="1" dirty="0"/>
              <a:t>ograniczenia funkcji ruchowych</a:t>
            </a:r>
            <a:r>
              <a:rPr lang="pl-PL" sz="1600" dirty="0"/>
              <a:t>. Proces chorobowy obejmuje nie tylko powierzchnie stawowe, lecz także otaczające je struktury kostne, mięśniowe i więzadłowe, co w istotny sposób wpływa na </a:t>
            </a:r>
            <a:r>
              <a:rPr lang="pl-PL" sz="1600" b="1" dirty="0"/>
              <a:t>samodzielność </a:t>
            </a: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>i </a:t>
            </a:r>
            <a:r>
              <a:rPr lang="pl-PL" sz="1600" b="1" dirty="0"/>
              <a:t>jakość życia pacjentów</a:t>
            </a:r>
            <a:r>
              <a:rPr lang="pl-PL" sz="1600" dirty="0"/>
              <a:t>. Leczenie choroby zwyrodnieniowej stawu biodrowego obejmuje metody zachowawcze, jednak w zaawansowanych stadiach schorzenia stosuje się leczenie operacyjne, w tym endoprotezoplastykę stawu biodrowego, uznawaną za skuteczną metodę terapeutyczną.</a:t>
            </a: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179512" y="1995686"/>
            <a:ext cx="1440160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1200"/>
              </a:spcAft>
            </a:pPr>
            <a:r>
              <a:rPr lang="pl-PL" sz="1600" baseline="30000" dirty="0" smtClean="0">
                <a:solidFill>
                  <a:schemeClr val="bg1">
                    <a:lumMod val="9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WSTĘP</a:t>
            </a:r>
          </a:p>
          <a:p>
            <a:pPr>
              <a:spcAft>
                <a:spcPts val="1200"/>
              </a:spcAft>
            </a:pPr>
            <a:r>
              <a:rPr lang="pl-PL" sz="1600" baseline="30000" dirty="0" smtClean="0">
                <a:solidFill>
                  <a:schemeClr val="bg1">
                    <a:lumMod val="9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  <a:hlinkClick r:id="" action="ppaction://hlinkshowjump?jump=nextslide"/>
              </a:rPr>
              <a:t>CEL PRACY</a:t>
            </a:r>
            <a:endParaRPr lang="pl-PL" sz="1600" baseline="30000" dirty="0" smtClean="0">
              <a:solidFill>
                <a:schemeClr val="bg1">
                  <a:lumMod val="95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>
              <a:spcAft>
                <a:spcPts val="1200"/>
              </a:spcAft>
            </a:pPr>
            <a:r>
              <a:rPr lang="pl-PL" sz="1600" baseline="30000" dirty="0" smtClean="0">
                <a:solidFill>
                  <a:schemeClr val="bg1">
                    <a:lumMod val="9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  <a:hlinkClick r:id="rId3" action="ppaction://hlinksldjump"/>
              </a:rPr>
              <a:t>MATERIAŁY I METODY</a:t>
            </a:r>
            <a:endParaRPr lang="pl-PL" sz="1600" dirty="0">
              <a:solidFill>
                <a:schemeClr val="bg1">
                  <a:lumMod val="95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>
              <a:spcAft>
                <a:spcPts val="1200"/>
              </a:spcAft>
            </a:pPr>
            <a:r>
              <a:rPr lang="pl-PL" sz="1600" baseline="30000" dirty="0" smtClean="0">
                <a:solidFill>
                  <a:schemeClr val="bg1">
                    <a:lumMod val="9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  <a:hlinkClick r:id="rId4" action="ppaction://hlinksldjump"/>
              </a:rPr>
              <a:t>WYNIKI</a:t>
            </a:r>
            <a:endParaRPr lang="pl-PL" sz="1600" baseline="30000" dirty="0" smtClean="0">
              <a:solidFill>
                <a:schemeClr val="bg1">
                  <a:lumMod val="95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>
              <a:spcAft>
                <a:spcPts val="1200"/>
              </a:spcAft>
            </a:pPr>
            <a:r>
              <a:rPr lang="pl-PL" sz="1600" baseline="30000" dirty="0" smtClean="0">
                <a:solidFill>
                  <a:schemeClr val="bg1">
                    <a:lumMod val="9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  <a:hlinkClick r:id="rId5" action="ppaction://hlinksldjump"/>
              </a:rPr>
              <a:t>WNIOSKI</a:t>
            </a:r>
            <a:endParaRPr lang="pl-PL" sz="1600" baseline="30000" dirty="0" smtClean="0">
              <a:solidFill>
                <a:schemeClr val="bg1">
                  <a:lumMod val="95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8" y="1524"/>
            <a:ext cx="9141290" cy="5141976"/>
          </a:xfrm>
          <a:prstGeom prst="rect">
            <a:avLst/>
          </a:prstGeom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247934" y="339503"/>
            <a:ext cx="664542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A5A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CEL PRACY</a:t>
            </a:r>
            <a:endParaRPr kumimoji="0" lang="pl-PL" sz="3600" b="1" i="0" u="none" strike="noStrike" kern="1200" cap="none" spc="0" normalizeH="0" noProof="0" dirty="0" smtClean="0">
              <a:ln>
                <a:noFill/>
              </a:ln>
              <a:solidFill>
                <a:srgbClr val="002A5A"/>
              </a:solidFill>
              <a:effectLst/>
              <a:uLnTx/>
              <a:uFillTx/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211930" y="1995686"/>
            <a:ext cx="6717432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pl-PL" dirty="0"/>
              <a:t>Celem pracy była ocena wpływu zabiegów fizjoterapeutycznych na tonus, </a:t>
            </a:r>
            <a:r>
              <a:rPr lang="pl-PL" b="1" dirty="0"/>
              <a:t>dynamiczną sztywność i elastyczność wybranych mięśni</a:t>
            </a:r>
            <a:r>
              <a:rPr lang="pl-PL" dirty="0"/>
              <a:t> pacjentów z chorobą zwyrodnieniową stawu biodrowego po zabiegu endoprotezoplastyki oraz po zastosowaniu leczenia zachowawczego.</a:t>
            </a:r>
          </a:p>
        </p:txBody>
      </p:sp>
    </p:spTree>
    <p:extLst>
      <p:ext uri="{BB962C8B-B14F-4D97-AF65-F5344CB8AC3E}">
        <p14:creationId xmlns:p14="http://schemas.microsoft.com/office/powerpoint/2010/main" val="32787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1"/>
            <a:ext cx="9141290" cy="5141976"/>
          </a:xfrm>
          <a:prstGeom prst="rect">
            <a:avLst/>
          </a:prstGeom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247934" y="339503"/>
            <a:ext cx="664542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A5A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MATERIAŁY I METODY</a:t>
            </a:r>
            <a:endParaRPr kumimoji="0" lang="pl-PL" sz="3600" b="1" i="0" u="none" strike="noStrike" kern="1200" cap="none" spc="0" normalizeH="0" noProof="0" dirty="0" smtClean="0">
              <a:ln>
                <a:noFill/>
              </a:ln>
              <a:solidFill>
                <a:srgbClr val="002A5A"/>
              </a:solidFill>
              <a:effectLst/>
              <a:uLnTx/>
              <a:uFillTx/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211930" y="1131590"/>
            <a:ext cx="6717432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pl-PL" dirty="0"/>
              <a:t>Badania przeprowadzono w Samodzielnym Publicznym Szpitalu Klinicznym nr 4 w Lublinie w okresie od marca 2021 roku do grudnia 2023 roku. Badaniem objęto 80 pacjentów z </a:t>
            </a:r>
            <a:r>
              <a:rPr lang="pl-PL" b="1" dirty="0"/>
              <a:t>chorobą zwyrodnieniową stawów</a:t>
            </a:r>
            <a:r>
              <a:rPr lang="pl-PL" dirty="0"/>
              <a:t>, podzielonych na dwie grupy po 40 osób. Grupa A została poddana zabiegowi </a:t>
            </a:r>
            <a:r>
              <a:rPr lang="pl-PL" b="1" dirty="0"/>
              <a:t>endoprotezoplastyki stawu biodrowego oraz rehabilitacji pooperacyjnej </a:t>
            </a:r>
            <a:r>
              <a:rPr lang="pl-PL" dirty="0"/>
              <a:t>(nauka czynności lokomocji, pionizacja czynna oraz ćwiczenia izometryczne), natomiast grupa B uczestniczyła w </a:t>
            </a:r>
            <a:r>
              <a:rPr lang="pl-PL" b="1" dirty="0"/>
              <a:t>dwutygodniowym cyklu fizjoterapii ambulatoryjnej </a:t>
            </a:r>
            <a:r>
              <a:rPr lang="pl-PL" dirty="0"/>
              <a:t>w ramach której wykonywano techniki mobilizacji tkanek miękkich, kinezyterapię, prądy niskiej częstotliwości TENS, laser oraz krioterapię miejscową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332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4"/>
            <a:ext cx="9141290" cy="5141976"/>
          </a:xfrm>
          <a:prstGeom prst="rect">
            <a:avLst/>
          </a:prstGeom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247934" y="339503"/>
            <a:ext cx="664542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A5A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MATERIAŁY I METODY</a:t>
            </a:r>
            <a:endParaRPr kumimoji="0" lang="pl-PL" sz="3600" b="1" i="0" u="none" strike="noStrike" kern="1200" cap="none" spc="0" normalizeH="0" noProof="0" dirty="0" smtClean="0">
              <a:ln>
                <a:noFill/>
              </a:ln>
              <a:solidFill>
                <a:srgbClr val="002A5A"/>
              </a:solidFill>
              <a:effectLst/>
              <a:uLnTx/>
              <a:uFillTx/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211930" y="1131590"/>
            <a:ext cx="6717432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pl-PL" sz="1600" dirty="0"/>
              <a:t>W badaniach wykorzystano anonimowy kwestionariusz </a:t>
            </a:r>
            <a:r>
              <a:rPr lang="pl-PL" sz="1600" dirty="0" smtClean="0"/>
              <a:t>ankiety, a do badania właściwości mechanicznych mięśni urządzenie </a:t>
            </a:r>
            <a:r>
              <a:rPr lang="pl-PL" sz="1600" dirty="0" err="1" smtClean="0"/>
              <a:t>MyotonPro</a:t>
            </a:r>
            <a:r>
              <a:rPr lang="pl-PL" sz="1600" dirty="0" smtClean="0"/>
              <a:t>. </a:t>
            </a:r>
            <a:r>
              <a:rPr lang="pl-PL" sz="1600" dirty="0"/>
              <a:t>Pomiary przeprowadzono trzykrotnie: przed rozpoczęciem terapii, przy wypisie oraz miesiąc po wypisie.</a:t>
            </a:r>
            <a:endParaRPr lang="pl-PL" sz="1600" dirty="0"/>
          </a:p>
        </p:txBody>
      </p:sp>
      <p:pic>
        <p:nvPicPr>
          <p:cNvPr id="7" name="Obraz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" t="2865" r="5521" b="13263"/>
          <a:stretch/>
        </p:blipFill>
        <p:spPr bwMode="auto">
          <a:xfrm>
            <a:off x="2842453" y="2354952"/>
            <a:ext cx="3456384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9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6" y="339503"/>
            <a:ext cx="9141290" cy="5000992"/>
          </a:xfrm>
          <a:prstGeom prst="rect">
            <a:avLst/>
          </a:prstGeom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247934" y="339503"/>
            <a:ext cx="664542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A5A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MATERIAŁY I METODY</a:t>
            </a:r>
            <a:endParaRPr kumimoji="0" lang="pl-PL" sz="3600" b="1" i="0" u="none" strike="noStrike" kern="1200" cap="none" spc="0" normalizeH="0" noProof="0" dirty="0" smtClean="0">
              <a:ln>
                <a:noFill/>
              </a:ln>
              <a:solidFill>
                <a:srgbClr val="002A5A"/>
              </a:solidFill>
              <a:effectLst/>
              <a:uLnTx/>
              <a:uFillTx/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211930" y="1995686"/>
            <a:ext cx="6717432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pl-PL" dirty="0"/>
          </a:p>
        </p:txBody>
      </p:sp>
      <p:pic>
        <p:nvPicPr>
          <p:cNvPr id="7" name="Obraz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" t="6776" r="4975" b="24472"/>
          <a:stretch/>
        </p:blipFill>
        <p:spPr bwMode="auto">
          <a:xfrm>
            <a:off x="4788024" y="1347613"/>
            <a:ext cx="3181298" cy="1343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t="4434" r="4440" b="22405"/>
          <a:stretch/>
        </p:blipFill>
        <p:spPr bwMode="auto">
          <a:xfrm>
            <a:off x="1279198" y="2931790"/>
            <a:ext cx="3148786" cy="1456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" t="3359" r="7979" b="29126"/>
          <a:stretch/>
        </p:blipFill>
        <p:spPr bwMode="auto">
          <a:xfrm>
            <a:off x="4781952" y="2901300"/>
            <a:ext cx="3181298" cy="14728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/>
          <p:cNvSpPr txBox="1"/>
          <p:nvPr/>
        </p:nvSpPr>
        <p:spPr>
          <a:xfrm>
            <a:off x="1211930" y="1347613"/>
            <a:ext cx="3216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Lokalizacje punktów pomiaru dla mięśnia pośladkowego średniego, prostego uda oraz grupy mięśni kulszowo goleniowych.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042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1"/>
            <a:ext cx="9141290" cy="5141976"/>
          </a:xfrm>
          <a:prstGeom prst="rect">
            <a:avLst/>
          </a:prstGeom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247934" y="339503"/>
            <a:ext cx="664542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3600" b="1" dirty="0" smtClean="0">
                <a:solidFill>
                  <a:srgbClr val="002A5A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WYNIKI</a:t>
            </a:r>
            <a:endParaRPr kumimoji="0" lang="pl-PL" sz="3600" b="1" i="0" u="none" strike="noStrike" kern="1200" cap="none" spc="0" normalizeH="0" noProof="0" dirty="0" smtClean="0">
              <a:ln>
                <a:noFill/>
              </a:ln>
              <a:solidFill>
                <a:srgbClr val="002A5A"/>
              </a:solidFill>
              <a:effectLst/>
              <a:uLnTx/>
              <a:uFillTx/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211930" y="987575"/>
            <a:ext cx="3432078" cy="3240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pl-PL" sz="1400" dirty="0"/>
              <a:t>Analiza statystyczna wyników badań dotyczących </a:t>
            </a:r>
            <a:r>
              <a:rPr lang="pl-PL" sz="1400" b="1" dirty="0"/>
              <a:t>dynamicznej sztywności </a:t>
            </a:r>
            <a:r>
              <a:rPr lang="pl-PL" sz="1400" b="1" dirty="0" smtClean="0"/>
              <a:t>mięśnia pośladkowego </a:t>
            </a:r>
            <a:r>
              <a:rPr lang="pl-PL" sz="1400" dirty="0"/>
              <a:t>wykazała, że </a:t>
            </a:r>
            <a:r>
              <a:rPr lang="pl-PL" sz="1400" b="1" dirty="0" smtClean="0"/>
              <a:t>w grupie </a:t>
            </a:r>
            <a:r>
              <a:rPr lang="pl-PL" sz="1400" b="1" dirty="0"/>
              <a:t>B </a:t>
            </a:r>
            <a:r>
              <a:rPr lang="pl-PL" sz="1400" dirty="0"/>
              <a:t>(fizjoterapia ambulatoryjna) </a:t>
            </a:r>
            <a:r>
              <a:rPr lang="pl-PL" sz="1400" dirty="0" smtClean="0"/>
              <a:t>odnotowano </a:t>
            </a:r>
            <a:r>
              <a:rPr lang="pl-PL" sz="1400" b="1" dirty="0" smtClean="0"/>
              <a:t>statystycznie istotne </a:t>
            </a:r>
            <a:r>
              <a:rPr lang="pl-PL" sz="1400" b="1" dirty="0"/>
              <a:t>niższe wartości, względem grupy </a:t>
            </a:r>
            <a:r>
              <a:rPr lang="pl-PL" sz="1400" b="1" dirty="0" smtClean="0"/>
              <a:t>A </a:t>
            </a:r>
            <a:r>
              <a:rPr lang="pl-PL" sz="1400" dirty="0" smtClean="0"/>
              <a:t>(endoprotezoplastyka i rehabilitacja pooperacyjna</a:t>
            </a:r>
            <a:r>
              <a:rPr lang="pl-PL" sz="1400" dirty="0"/>
              <a:t>), niezależnie od </a:t>
            </a:r>
            <a:r>
              <a:rPr lang="pl-PL" sz="1400" dirty="0" smtClean="0"/>
              <a:t>czasu badania oraz </a:t>
            </a:r>
            <a:r>
              <a:rPr lang="pl-PL" sz="1400" dirty="0"/>
              <a:t>strony pomiaru (p&lt;0,05</a:t>
            </a:r>
            <a:r>
              <a:rPr lang="pl-PL" sz="1400" dirty="0" smtClean="0"/>
              <a:t>). Nie </a:t>
            </a:r>
            <a:r>
              <a:rPr lang="pl-PL" sz="1400" dirty="0"/>
              <a:t>stwierdzono wpływu strony wystąpienia dysfunkcji na wartość pomiarów (p&gt;0,05</a:t>
            </a:r>
            <a:r>
              <a:rPr lang="pl-PL" sz="1400" dirty="0" smtClean="0"/>
              <a:t>). Nie </a:t>
            </a:r>
            <a:r>
              <a:rPr lang="pl-PL" sz="1400" dirty="0"/>
              <a:t>zauważono statystycznie istotnych różnic wewnątrz badanych grup oraz </a:t>
            </a:r>
            <a:r>
              <a:rPr lang="pl-PL" sz="1400" dirty="0" smtClean="0"/>
              <a:t>mierzonych stron </a:t>
            </a:r>
            <a:r>
              <a:rPr lang="pl-PL" sz="1400" dirty="0"/>
              <a:t>(p&gt;0,05</a:t>
            </a:r>
            <a:r>
              <a:rPr lang="pl-PL" sz="1400" dirty="0" smtClean="0"/>
              <a:t>).</a:t>
            </a:r>
            <a:endParaRPr lang="pl-PL" sz="1400" dirty="0"/>
          </a:p>
        </p:txBody>
      </p:sp>
      <p:pic>
        <p:nvPicPr>
          <p:cNvPr id="7" name="Obraz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1" t="5267" r="11200" b="17152"/>
          <a:stretch/>
        </p:blipFill>
        <p:spPr bwMode="auto">
          <a:xfrm>
            <a:off x="4615036" y="987575"/>
            <a:ext cx="4392488" cy="2210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6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" y="1524"/>
            <a:ext cx="9141290" cy="5141976"/>
          </a:xfrm>
          <a:prstGeom prst="rect">
            <a:avLst/>
          </a:prstGeom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247934" y="339503"/>
            <a:ext cx="664542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A5A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WYNIKI</a:t>
            </a:r>
            <a:endParaRPr kumimoji="0" lang="pl-PL" sz="3600" b="1" i="0" u="none" strike="noStrike" kern="1200" cap="none" spc="0" normalizeH="0" noProof="0" dirty="0" smtClean="0">
              <a:ln>
                <a:noFill/>
              </a:ln>
              <a:solidFill>
                <a:srgbClr val="002A5A"/>
              </a:solidFill>
              <a:effectLst/>
              <a:uLnTx/>
              <a:uFillTx/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211930" y="987575"/>
            <a:ext cx="3432078" cy="352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pl-PL" sz="1400" dirty="0"/>
              <a:t>Analiza statystyczna wykazała, że </a:t>
            </a:r>
            <a:r>
              <a:rPr lang="pl-PL" sz="1400" b="1" dirty="0"/>
              <a:t>miesiąc po wypisie statystycznie istotne </a:t>
            </a:r>
            <a:r>
              <a:rPr lang="pl-PL" sz="1400" b="1" dirty="0" smtClean="0"/>
              <a:t>zmiany elastyczności </a:t>
            </a:r>
            <a:r>
              <a:rPr lang="pl-PL" sz="1400" b="1" dirty="0"/>
              <a:t>mięśnia pośladkowego</a:t>
            </a:r>
            <a:r>
              <a:rPr lang="pl-PL" sz="1400" dirty="0"/>
              <a:t> zaszły dla strony prawej w </a:t>
            </a:r>
            <a:r>
              <a:rPr lang="pl-PL" sz="1400" b="1" dirty="0"/>
              <a:t>grupie A</a:t>
            </a:r>
            <a:r>
              <a:rPr lang="pl-PL" sz="1400" dirty="0"/>
              <a:t>, w </a:t>
            </a:r>
            <a:r>
              <a:rPr lang="pl-PL" sz="1400" dirty="0" smtClean="0"/>
              <a:t>stosunku do </a:t>
            </a:r>
            <a:r>
              <a:rPr lang="pl-PL" sz="1400" dirty="0"/>
              <a:t>badania przed terapią oraz przy wypisie (p&lt;0,05). Był to wzrost na </a:t>
            </a:r>
            <a:r>
              <a:rPr lang="pl-PL" sz="1400" dirty="0" smtClean="0"/>
              <a:t>poziomie 26,06</a:t>
            </a:r>
            <a:r>
              <a:rPr lang="pl-PL" sz="1400" dirty="0"/>
              <a:t>% w stosunku okresu przed terapią oraz 19,33% w stosunku do badania </a:t>
            </a:r>
            <a:r>
              <a:rPr lang="pl-PL" sz="1400" dirty="0" smtClean="0"/>
              <a:t>przy wypisie</a:t>
            </a:r>
            <a:r>
              <a:rPr lang="pl-PL" sz="1400" dirty="0"/>
              <a:t>. Nie zaobserwowano statystycznie istotnych różnic dla strony </a:t>
            </a:r>
            <a:r>
              <a:rPr lang="pl-PL" sz="1400" dirty="0" smtClean="0"/>
              <a:t>lewej (p&gt;0,05). Nie </a:t>
            </a:r>
            <a:r>
              <a:rPr lang="pl-PL" sz="1400" dirty="0"/>
              <a:t>stwierdzono wpływu strony wystąpienia dysfunkcji na wartość pomiarów (p&gt;0,05</a:t>
            </a:r>
            <a:r>
              <a:rPr lang="pl-PL" sz="1400" dirty="0" smtClean="0"/>
              <a:t>). </a:t>
            </a:r>
            <a:r>
              <a:rPr lang="pl-PL" sz="1400" b="1" dirty="0" smtClean="0"/>
              <a:t>Nie </a:t>
            </a:r>
            <a:r>
              <a:rPr lang="pl-PL" sz="1400" b="1" dirty="0"/>
              <a:t>odnotowano również statystycznie istotnych różnic w stosunku do grupy </a:t>
            </a:r>
            <a:r>
              <a:rPr lang="pl-PL" sz="1400" b="1" dirty="0" smtClean="0"/>
              <a:t>B, </a:t>
            </a:r>
            <a:r>
              <a:rPr lang="pl-PL" sz="1400" dirty="0" smtClean="0"/>
              <a:t>ani </a:t>
            </a:r>
            <a:r>
              <a:rPr lang="pl-PL" sz="1400" dirty="0"/>
              <a:t>wewnątrz jej, niezależnie od strony pomiaru oraz strony </a:t>
            </a:r>
            <a:r>
              <a:rPr lang="pl-PL" sz="1400" dirty="0" smtClean="0"/>
              <a:t>wystąpienia dysfunkcji </a:t>
            </a:r>
            <a:r>
              <a:rPr lang="pl-PL" sz="1400" dirty="0"/>
              <a:t>(p&gt;0,05). </a:t>
            </a:r>
          </a:p>
        </p:txBody>
      </p:sp>
      <p:pic>
        <p:nvPicPr>
          <p:cNvPr id="7" name="Obraz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0460" r="10206" b="14415"/>
          <a:stretch/>
        </p:blipFill>
        <p:spPr bwMode="auto">
          <a:xfrm>
            <a:off x="4788024" y="987574"/>
            <a:ext cx="4032448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58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975</Words>
  <Application>Microsoft Office PowerPoint</Application>
  <PresentationFormat>Pokaz na ekranie (16:9)</PresentationFormat>
  <Paragraphs>36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Domine</vt:lpstr>
      <vt:lpstr>Lato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Agnieszka</dc:creator>
  <cp:lastModifiedBy>Paweł</cp:lastModifiedBy>
  <cp:revision>53</cp:revision>
  <dcterms:created xsi:type="dcterms:W3CDTF">2023-11-01T01:18:51Z</dcterms:created>
  <dcterms:modified xsi:type="dcterms:W3CDTF">2026-04-08T19:09:31Z</dcterms:modified>
</cp:coreProperties>
</file>