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73" r:id="rId4"/>
    <p:sldId id="274" r:id="rId5"/>
    <p:sldId id="272" r:id="rId6"/>
    <p:sldId id="271" r:id="rId7"/>
    <p:sldId id="263" r:id="rId8"/>
    <p:sldId id="261" r:id="rId9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A5A"/>
    <a:srgbClr val="006E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Arkusz1!$A$1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rgbClr val="006EB7"/>
            </a:solidFill>
          </c:spPr>
          <c:dPt>
            <c:idx val="0"/>
            <c:bubble3D val="0"/>
            <c:spPr>
              <a:solidFill>
                <a:srgbClr val="002A5A"/>
              </a:solidFill>
            </c:spPr>
            <c:extLst>
              <c:ext xmlns:c16="http://schemas.microsoft.com/office/drawing/2014/chart" uri="{C3380CC4-5D6E-409C-BE32-E72D297353CC}">
                <c16:uniqueId val="{00000000-9EB2-4E8A-91E3-55A752501399}"/>
              </c:ext>
            </c:extLst>
          </c:dPt>
          <c:dPt>
            <c:idx val="2"/>
            <c:bubble3D val="0"/>
            <c:spPr>
              <a:solidFill>
                <a:srgbClr val="006EB7">
                  <a:alpha val="2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1-9EB2-4E8A-91E3-55A752501399}"/>
              </c:ext>
            </c:extLst>
          </c:dPt>
          <c:dPt>
            <c:idx val="3"/>
            <c:bubble3D val="0"/>
            <c:spPr>
              <a:solidFill>
                <a:srgbClr val="006EB7">
                  <a:alpha val="4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2-9EB2-4E8A-91E3-55A752501399}"/>
              </c:ext>
            </c:extLst>
          </c:dPt>
          <c:val>
            <c:numRef>
              <c:f>Arkusz1!$A$2:$A$5</c:f>
              <c:numCache>
                <c:formatCode>General</c:formatCode>
                <c:ptCount val="4"/>
                <c:pt idx="0">
                  <c:v>30</c:v>
                </c:pt>
                <c:pt idx="1">
                  <c:v>30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EB2-4E8A-91E3-55A7525013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egendEntry>
        <c:idx val="0"/>
        <c:txPr>
          <a:bodyPr/>
          <a:lstStyle/>
          <a:p>
            <a:pPr rtl="0">
              <a:defRPr b="1" i="0" baseline="0">
                <a:solidFill>
                  <a:schemeClr val="bg1"/>
                </a:solidFill>
                <a:latin typeface="Lato" pitchFamily="34" charset="0"/>
              </a:defRPr>
            </a:pPr>
            <a:endParaRPr lang="pl-PL"/>
          </a:p>
        </c:txPr>
      </c:legendEntry>
      <c:legendEntry>
        <c:idx val="1"/>
        <c:txPr>
          <a:bodyPr/>
          <a:lstStyle/>
          <a:p>
            <a:pPr rtl="0">
              <a:defRPr b="1" i="0" baseline="0">
                <a:solidFill>
                  <a:schemeClr val="bg1"/>
                </a:solidFill>
                <a:latin typeface="Lato" pitchFamily="34" charset="0"/>
              </a:defRPr>
            </a:pPr>
            <a:endParaRPr lang="pl-PL"/>
          </a:p>
        </c:txPr>
      </c:legendEntry>
      <c:legendEntry>
        <c:idx val="2"/>
        <c:txPr>
          <a:bodyPr/>
          <a:lstStyle/>
          <a:p>
            <a:pPr rtl="0">
              <a:defRPr b="1" i="0" baseline="0">
                <a:solidFill>
                  <a:schemeClr val="bg1"/>
                </a:solidFill>
                <a:latin typeface="Lato" pitchFamily="34" charset="0"/>
              </a:defRPr>
            </a:pPr>
            <a:endParaRPr lang="pl-PL"/>
          </a:p>
        </c:txPr>
      </c:legendEntry>
      <c:legendEntry>
        <c:idx val="3"/>
        <c:txPr>
          <a:bodyPr/>
          <a:lstStyle/>
          <a:p>
            <a:pPr rtl="0">
              <a:defRPr b="1" i="0" baseline="0">
                <a:solidFill>
                  <a:schemeClr val="bg1"/>
                </a:solidFill>
                <a:latin typeface="Lato" pitchFamily="34" charset="0"/>
              </a:defRPr>
            </a:pPr>
            <a:endParaRPr lang="pl-PL"/>
          </a:p>
        </c:txPr>
      </c:legendEntry>
      <c:layout/>
      <c:overlay val="0"/>
      <c:txPr>
        <a:bodyPr/>
        <a:lstStyle/>
        <a:p>
          <a:pPr rtl="0">
            <a:defRPr b="1" i="0" baseline="0">
              <a:latin typeface="Lato" pitchFamily="34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Arkusz1!$A$1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rgbClr val="006EB7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2A5A"/>
              </a:solidFill>
            </c:spPr>
            <c:extLst>
              <c:ext xmlns:c16="http://schemas.microsoft.com/office/drawing/2014/chart" uri="{C3380CC4-5D6E-409C-BE32-E72D297353CC}">
                <c16:uniqueId val="{00000000-FF96-4047-9EDB-F4507EB5063D}"/>
              </c:ext>
            </c:extLst>
          </c:dPt>
          <c:dPt>
            <c:idx val="2"/>
            <c:invertIfNegative val="0"/>
            <c:bubble3D val="0"/>
            <c:spPr>
              <a:solidFill>
                <a:srgbClr val="006EB7">
                  <a:alpha val="8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1-FF96-4047-9EDB-F4507EB5063D}"/>
              </c:ext>
            </c:extLst>
          </c:dPt>
          <c:dPt>
            <c:idx val="3"/>
            <c:invertIfNegative val="0"/>
            <c:bubble3D val="0"/>
            <c:spPr>
              <a:solidFill>
                <a:srgbClr val="006EB7">
                  <a:alpha val="4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2-FF96-4047-9EDB-F4507EB5063D}"/>
              </c:ext>
            </c:extLst>
          </c:dPt>
          <c:dLbls>
            <c:dLbl>
              <c:idx val="0"/>
              <c:layout>
                <c:manualLayout>
                  <c:x val="0"/>
                  <c:y val="0.13459761780854759"/>
                </c:manualLayout>
              </c:layout>
              <c:spPr/>
              <c:txPr>
                <a:bodyPr/>
                <a:lstStyle/>
                <a:p>
                  <a:pPr>
                    <a:defRPr sz="1600" b="1" i="0" baseline="0">
                      <a:solidFill>
                        <a:schemeClr val="bg1"/>
                      </a:solidFill>
                      <a:latin typeface="Lato" pitchFamily="34" charset="0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F96-4047-9EDB-F4507EB5063D}"/>
                </c:ext>
              </c:extLst>
            </c:dLbl>
            <c:dLbl>
              <c:idx val="1"/>
              <c:layout>
                <c:manualLayout>
                  <c:x val="0"/>
                  <c:y val="0.12067372631111163"/>
                </c:manualLayout>
              </c:layout>
              <c:tx>
                <c:rich>
                  <a:bodyPr/>
                  <a:lstStyle/>
                  <a:p>
                    <a:r>
                      <a:rPr lang="en-US" b="1" i="0" baseline="0" dirty="0" smtClean="0">
                        <a:solidFill>
                          <a:schemeClr val="bg1"/>
                        </a:solidFill>
                        <a:latin typeface="Lato" pitchFamily="34" charset="0"/>
                      </a:rPr>
                      <a:t>5</a:t>
                    </a:r>
                    <a:r>
                      <a:rPr lang="en-US" b="1" i="0" baseline="0" dirty="0" smtClean="0">
                        <a:solidFill>
                          <a:schemeClr val="bg1"/>
                        </a:solidFill>
                      </a:rPr>
                      <a:t>5</a:t>
                    </a:r>
                    <a:endParaRPr lang="en-US" b="1" i="0" baseline="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F96-4047-9EDB-F4507EB5063D}"/>
                </c:ext>
              </c:extLst>
            </c:dLbl>
            <c:dLbl>
              <c:idx val="2"/>
              <c:layout>
                <c:manualLayout>
                  <c:x val="0"/>
                  <c:y val="0.12995595518626576"/>
                </c:manualLayout>
              </c:layout>
              <c:tx>
                <c:rich>
                  <a:bodyPr/>
                  <a:lstStyle/>
                  <a:p>
                    <a:pPr>
                      <a:defRPr b="1" i="0" baseline="0">
                        <a:solidFill>
                          <a:srgbClr val="006EB7"/>
                        </a:solidFill>
                        <a:latin typeface="Lato" pitchFamily="34" charset="0"/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30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F96-4047-9EDB-F4507EB5063D}"/>
                </c:ext>
              </c:extLst>
            </c:dLbl>
            <c:dLbl>
              <c:idx val="3"/>
              <c:layout>
                <c:manualLayout>
                  <c:x val="0"/>
                  <c:y val="0.12067299539817214"/>
                </c:manualLayout>
              </c:layout>
              <c:spPr/>
              <c:txPr>
                <a:bodyPr/>
                <a:lstStyle/>
                <a:p>
                  <a:pPr>
                    <a:defRPr b="1" i="0" baseline="0">
                      <a:solidFill>
                        <a:srgbClr val="006EB7"/>
                      </a:solidFill>
                      <a:latin typeface="Lato" pitchFamily="34" charset="0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F96-4047-9EDB-F4507EB506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latin typeface="Lato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Arkusz1!$A$2:$A$5</c:f>
              <c:numCache>
                <c:formatCode>General</c:formatCode>
                <c:ptCount val="4"/>
                <c:pt idx="0">
                  <c:v>80</c:v>
                </c:pt>
                <c:pt idx="1">
                  <c:v>55</c:v>
                </c:pt>
                <c:pt idx="2">
                  <c:v>30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F96-4047-9EDB-F4507EB506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1979392"/>
        <c:axId val="181977856"/>
      </c:barChart>
      <c:valAx>
        <c:axId val="181977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="1" i="0" baseline="0">
                <a:solidFill>
                  <a:srgbClr val="006EB7"/>
                </a:solidFill>
                <a:latin typeface="Lato" pitchFamily="34" charset="0"/>
              </a:defRPr>
            </a:pPr>
            <a:endParaRPr lang="pl-PL"/>
          </a:p>
        </c:txPr>
        <c:crossAx val="181979392"/>
        <c:crosses val="autoZero"/>
        <c:crossBetween val="between"/>
      </c:valAx>
      <c:catAx>
        <c:axId val="1819793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="1" i="0" baseline="0">
                <a:solidFill>
                  <a:srgbClr val="006EB7"/>
                </a:solidFill>
                <a:latin typeface="Lato" pitchFamily="34" charset="0"/>
              </a:defRPr>
            </a:pPr>
            <a:endParaRPr lang="pl-PL"/>
          </a:p>
        </c:txPr>
        <c:crossAx val="181977856"/>
        <c:crosses val="autoZero"/>
        <c:auto val="1"/>
        <c:lblAlgn val="ctr"/>
        <c:lblOffset val="100"/>
        <c:noMultiLvlLbl val="0"/>
      </c:catAx>
    </c:plotArea>
    <c:legend>
      <c:legendPos val="r"/>
      <c:legendEntry>
        <c:idx val="0"/>
        <c:txPr>
          <a:bodyPr/>
          <a:lstStyle/>
          <a:p>
            <a:pPr rtl="0">
              <a:defRPr sz="1400" baseline="0">
                <a:solidFill>
                  <a:schemeClr val="bg1"/>
                </a:solidFill>
                <a:latin typeface="Lato" pitchFamily="34" charset="0"/>
              </a:defRPr>
            </a:pPr>
            <a:endParaRPr lang="pl-PL"/>
          </a:p>
        </c:txPr>
      </c:legendEntry>
      <c:legendEntry>
        <c:idx val="1"/>
        <c:txPr>
          <a:bodyPr/>
          <a:lstStyle/>
          <a:p>
            <a:pPr rtl="0">
              <a:defRPr sz="1400" baseline="0">
                <a:solidFill>
                  <a:schemeClr val="bg1"/>
                </a:solidFill>
                <a:latin typeface="Lato" pitchFamily="34" charset="0"/>
              </a:defRPr>
            </a:pPr>
            <a:endParaRPr lang="pl-PL"/>
          </a:p>
        </c:txPr>
      </c:legendEntry>
      <c:legendEntry>
        <c:idx val="2"/>
        <c:txPr>
          <a:bodyPr/>
          <a:lstStyle/>
          <a:p>
            <a:pPr rtl="0">
              <a:defRPr sz="1400" baseline="0">
                <a:solidFill>
                  <a:schemeClr val="bg1"/>
                </a:solidFill>
                <a:latin typeface="Lato" pitchFamily="34" charset="0"/>
              </a:defRPr>
            </a:pPr>
            <a:endParaRPr lang="pl-PL"/>
          </a:p>
        </c:txPr>
      </c:legendEntry>
      <c:legendEntry>
        <c:idx val="3"/>
        <c:txPr>
          <a:bodyPr/>
          <a:lstStyle/>
          <a:p>
            <a:pPr rtl="0">
              <a:defRPr sz="1400" baseline="0">
                <a:solidFill>
                  <a:schemeClr val="bg1"/>
                </a:solidFill>
                <a:latin typeface="Lato" pitchFamily="34" charset="0"/>
              </a:defRPr>
            </a:pPr>
            <a:endParaRPr lang="pl-PL"/>
          </a:p>
        </c:txPr>
      </c:legendEntry>
      <c:layout/>
      <c:overlay val="0"/>
      <c:txPr>
        <a:bodyPr/>
        <a:lstStyle/>
        <a:p>
          <a:pPr rtl="0">
            <a:defRPr baseline="0">
              <a:latin typeface="Lato" pitchFamily="34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A427-594D-4DC6-91AB-8E212982C6FC}" type="datetimeFigureOut">
              <a:rPr lang="pl-PL" smtClean="0"/>
              <a:pPr/>
              <a:t>17.12.2024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D736C-86D4-4551-A40A-B63AEAC8AC3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A427-594D-4DC6-91AB-8E212982C6FC}" type="datetimeFigureOut">
              <a:rPr lang="pl-PL" smtClean="0"/>
              <a:pPr/>
              <a:t>17.12.2024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D736C-86D4-4551-A40A-B63AEAC8AC3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A427-594D-4DC6-91AB-8E212982C6FC}" type="datetimeFigureOut">
              <a:rPr lang="pl-PL" smtClean="0"/>
              <a:pPr/>
              <a:t>17.12.2024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D736C-86D4-4551-A40A-B63AEAC8AC3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A427-594D-4DC6-91AB-8E212982C6FC}" type="datetimeFigureOut">
              <a:rPr lang="pl-PL" smtClean="0"/>
              <a:pPr/>
              <a:t>17.12.2024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D736C-86D4-4551-A40A-B63AEAC8AC3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A427-594D-4DC6-91AB-8E212982C6FC}" type="datetimeFigureOut">
              <a:rPr lang="pl-PL" smtClean="0"/>
              <a:pPr/>
              <a:t>17.12.2024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D736C-86D4-4551-A40A-B63AEAC8AC3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A427-594D-4DC6-91AB-8E212982C6FC}" type="datetimeFigureOut">
              <a:rPr lang="pl-PL" smtClean="0"/>
              <a:pPr/>
              <a:t>17.12.2024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D736C-86D4-4551-A40A-B63AEAC8AC3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A427-594D-4DC6-91AB-8E212982C6FC}" type="datetimeFigureOut">
              <a:rPr lang="pl-PL" smtClean="0"/>
              <a:pPr/>
              <a:t>17.12.2024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D736C-86D4-4551-A40A-B63AEAC8AC3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A427-594D-4DC6-91AB-8E212982C6FC}" type="datetimeFigureOut">
              <a:rPr lang="pl-PL" smtClean="0"/>
              <a:pPr/>
              <a:t>17.12.2024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D736C-86D4-4551-A40A-B63AEAC8AC3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A427-594D-4DC6-91AB-8E212982C6FC}" type="datetimeFigureOut">
              <a:rPr lang="pl-PL" smtClean="0"/>
              <a:pPr/>
              <a:t>17.12.2024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D736C-86D4-4551-A40A-B63AEAC8AC3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A427-594D-4DC6-91AB-8E212982C6FC}" type="datetimeFigureOut">
              <a:rPr lang="pl-PL" smtClean="0"/>
              <a:pPr/>
              <a:t>17.12.2024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D736C-86D4-4551-A40A-B63AEAC8AC3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A427-594D-4DC6-91AB-8E212982C6FC}" type="datetimeFigureOut">
              <a:rPr lang="pl-PL" smtClean="0"/>
              <a:pPr/>
              <a:t>17.12.2024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D736C-86D4-4551-A40A-B63AEAC8AC3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2A427-594D-4DC6-91AB-8E212982C6FC}" type="datetimeFigureOut">
              <a:rPr lang="pl-PL" smtClean="0"/>
              <a:pPr/>
              <a:t>17.12.2024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D736C-86D4-4551-A40A-B63AEAC8AC3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" y="762"/>
            <a:ext cx="9141290" cy="5141976"/>
          </a:xfrm>
          <a:prstGeom prst="rect">
            <a:avLst/>
          </a:prstGeom>
        </p:spPr>
      </p:pic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619673" y="3486554"/>
            <a:ext cx="5904655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Lato" pitchFamily="34" charset="0"/>
                <a:cs typeface="Lato" pitchFamily="34" charset="0"/>
              </a:rPr>
              <a:t>TYTUŁ PREZENTACJI </a:t>
            </a:r>
            <a:endParaRPr kumimoji="0" lang="pl-PL" sz="3600" b="1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619672" y="4227934"/>
            <a:ext cx="5904656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Lato" pitchFamily="34" charset="0"/>
                <a:cs typeface="Lato" pitchFamily="34" charset="0"/>
              </a:rPr>
              <a:t>Autor | data</a:t>
            </a:r>
            <a:endParaRPr kumimoji="0" lang="pl-PL" sz="2000" b="1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61"/>
            <a:ext cx="9141290" cy="5141976"/>
          </a:xfrm>
          <a:prstGeom prst="rect">
            <a:avLst/>
          </a:prstGeom>
        </p:spPr>
      </p:pic>
      <p:sp>
        <p:nvSpPr>
          <p:cNvPr id="5" name="Symbol zastępczy zawartości 2"/>
          <p:cNvSpPr txBox="1">
            <a:spLocks/>
          </p:cNvSpPr>
          <p:nvPr/>
        </p:nvSpPr>
        <p:spPr>
          <a:xfrm>
            <a:off x="2051720" y="339502"/>
            <a:ext cx="6645424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A5A"/>
                </a:solidFill>
                <a:effectLst/>
                <a:uLnTx/>
                <a:uFillTx/>
                <a:latin typeface="Lato" pitchFamily="34" charset="0"/>
                <a:ea typeface="Lato" pitchFamily="34" charset="0"/>
                <a:cs typeface="Lato" pitchFamily="34" charset="0"/>
              </a:rPr>
              <a:t>Nagłówek</a:t>
            </a:r>
            <a:r>
              <a:rPr kumimoji="0" lang="pl-PL" sz="3600" b="1" i="0" u="none" strike="noStrike" kern="1200" cap="none" spc="0" normalizeH="0" noProof="0" dirty="0" smtClean="0">
                <a:ln>
                  <a:noFill/>
                </a:ln>
                <a:solidFill>
                  <a:srgbClr val="002A5A"/>
                </a:solidFill>
                <a:effectLst/>
                <a:uLnTx/>
                <a:uFillTx/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kumimoji="0" lang="pl-PL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002A5A"/>
                </a:solidFill>
                <a:effectLst/>
                <a:uLnTx/>
                <a:uFillTx/>
                <a:latin typeface="Lato" pitchFamily="34" charset="0"/>
                <a:ea typeface="Lato" pitchFamily="34" charset="0"/>
                <a:cs typeface="Lato" pitchFamily="34" charset="0"/>
              </a:rPr>
              <a:t>vzgfcsdgzfcgc</a:t>
            </a:r>
            <a:r>
              <a:rPr kumimoji="0" lang="pl-PL" sz="3600" b="1" i="0" u="none" strike="noStrike" kern="1200" cap="none" spc="0" normalizeH="0" noProof="0" dirty="0" smtClean="0">
                <a:ln>
                  <a:noFill/>
                </a:ln>
                <a:solidFill>
                  <a:srgbClr val="002A5A"/>
                </a:solidFill>
                <a:effectLst/>
                <a:uLnTx/>
                <a:uFillTx/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kumimoji="0" lang="pl-PL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002A5A"/>
                </a:solidFill>
                <a:effectLst/>
                <a:uLnTx/>
                <a:uFillTx/>
                <a:latin typeface="Lato" pitchFamily="34" charset="0"/>
                <a:ea typeface="Lato" pitchFamily="34" charset="0"/>
                <a:cs typeface="Lato" pitchFamily="34" charset="0"/>
              </a:rPr>
              <a:t>vbsd</a:t>
            </a:r>
            <a:r>
              <a:rPr kumimoji="0" lang="pl-PL" sz="3600" b="1" i="0" u="none" strike="noStrike" kern="1200" cap="none" spc="0" normalizeH="0" noProof="0" dirty="0" smtClean="0">
                <a:ln>
                  <a:noFill/>
                </a:ln>
                <a:solidFill>
                  <a:srgbClr val="002A5A"/>
                </a:solidFill>
                <a:effectLst/>
                <a:uLnTx/>
                <a:uFillTx/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kumimoji="0" lang="pl-PL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002A5A"/>
                </a:solidFill>
                <a:effectLst/>
                <a:uLnTx/>
                <a:uFillTx/>
                <a:latin typeface="Lato" pitchFamily="34" charset="0"/>
                <a:ea typeface="Lato" pitchFamily="34" charset="0"/>
                <a:cs typeface="Lato" pitchFamily="34" charset="0"/>
              </a:rPr>
              <a:t>cgscvsdfcbsdbfvsdfgds</a:t>
            </a:r>
            <a:endParaRPr kumimoji="0" lang="pl-PL" sz="3600" b="1" i="0" u="none" strike="noStrike" kern="1200" cap="none" spc="0" normalizeH="0" noProof="0" dirty="0" smtClean="0">
              <a:ln>
                <a:noFill/>
              </a:ln>
              <a:solidFill>
                <a:srgbClr val="002A5A"/>
              </a:solidFill>
              <a:effectLst/>
              <a:uLnTx/>
              <a:uFillTx/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979712" y="2355726"/>
            <a:ext cx="6717432" cy="2016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Aft>
                <a:spcPts val="1200"/>
              </a:spcAft>
            </a:pP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Uptata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sam recte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laut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aut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laborectas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delliquo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dolor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sunt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officia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venditia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a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que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quis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eaquiaerro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experfereium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id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estium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nisqui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odi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sent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et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haris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audae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occus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.</a:t>
            </a:r>
            <a:endParaRPr lang="pl-PL" sz="2800" baseline="30000" dirty="0">
              <a:solidFill>
                <a:srgbClr val="002A5A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  <a:p>
            <a:pPr>
              <a:spcAft>
                <a:spcPts val="1200"/>
              </a:spcAft>
            </a:pP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Frazy kluczowe </a:t>
            </a:r>
            <a:r>
              <a:rPr lang="pl-PL" sz="2800" b="1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warto wyeksponować </a:t>
            </a:r>
            <a:r>
              <a:rPr lang="pl-PL" sz="2800" b="1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boldowaniem</a:t>
            </a:r>
            <a:r>
              <a:rPr lang="pl-PL" sz="2800" b="1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rozbijając optycznie tekst. Eksponujemy </a:t>
            </a:r>
            <a:r>
              <a:rPr lang="pl-PL" sz="2800" b="1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frazy istotne merytorycznie</a:t>
            </a: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79512" y="2355726"/>
            <a:ext cx="1440160" cy="1656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Aft>
                <a:spcPts val="200"/>
              </a:spcAft>
            </a:pPr>
            <a:r>
              <a:rPr lang="pl-PL" sz="1600" b="1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INFORMACJE POBOCZNE</a:t>
            </a:r>
          </a:p>
          <a:p>
            <a:pPr>
              <a:spcAft>
                <a:spcPts val="1200"/>
              </a:spcAft>
            </a:pP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Czyli „nawigacja”</a:t>
            </a:r>
            <a:r>
              <a:rPr lang="pl-PL" sz="16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plansz a </a:t>
            </a:r>
            <a:r>
              <a:rPr lang="pl-PL" sz="1600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que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1600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quis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1600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eaquiaerro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b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</a:br>
            <a:r>
              <a:rPr lang="pl-PL" sz="1600" b="1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kluczowe frazy </a:t>
            </a:r>
            <a:r>
              <a:rPr lang="pl-PL" sz="1600" b="1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wyboldowane</a:t>
            </a:r>
            <a:r>
              <a:rPr lang="pl-PL" sz="1600" b="1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1600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laborectas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1600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delliqu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b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</a:b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o </a:t>
            </a:r>
            <a:r>
              <a:rPr lang="pl-PL" sz="1600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dolcszczshfcor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endParaRPr lang="pl-PL" sz="1600" b="1" baseline="30000" dirty="0" smtClean="0">
              <a:solidFill>
                <a:schemeClr val="bg1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525"/>
            <a:ext cx="9141288" cy="5141975"/>
          </a:xfrm>
          <a:prstGeom prst="rect">
            <a:avLst/>
          </a:prstGeom>
        </p:spPr>
      </p:pic>
      <p:sp>
        <p:nvSpPr>
          <p:cNvPr id="6" name="Symbol zastępczy zawartości 2"/>
          <p:cNvSpPr txBox="1">
            <a:spLocks/>
          </p:cNvSpPr>
          <p:nvPr/>
        </p:nvSpPr>
        <p:spPr>
          <a:xfrm>
            <a:off x="2051720" y="1275606"/>
            <a:ext cx="1656184" cy="28803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Aft>
                <a:spcPts val="1200"/>
              </a:spcAft>
            </a:pPr>
            <a:r>
              <a:rPr lang="pl-PL" sz="20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Diagramy słupkowe czy kołowe tworzymy w formie prostych, płaskich elementów graficznych. </a:t>
            </a:r>
          </a:p>
          <a:p>
            <a:pPr>
              <a:spcAft>
                <a:spcPts val="1200"/>
              </a:spcAft>
            </a:pPr>
            <a:r>
              <a:rPr lang="pl-PL" sz="20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Operujemy wyłącznie kolorami dedykowanymi, rozróżniając dane poprzez walor (stopień nasycenia koloru)</a:t>
            </a:r>
            <a:endParaRPr lang="pl-PL" sz="2000" baseline="30000" dirty="0">
              <a:solidFill>
                <a:srgbClr val="002A5A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12" name="Symbol zastępczy zawartości 2"/>
          <p:cNvSpPr txBox="1">
            <a:spLocks/>
          </p:cNvSpPr>
          <p:nvPr/>
        </p:nvSpPr>
        <p:spPr>
          <a:xfrm>
            <a:off x="4644008" y="4083918"/>
            <a:ext cx="324036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Aft>
                <a:spcPts val="1200"/>
              </a:spcAft>
            </a:pPr>
            <a:r>
              <a:rPr lang="pl-PL" sz="2000" b="1" baseline="30000" dirty="0" smtClean="0">
                <a:solidFill>
                  <a:srgbClr val="006E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DIAGRAM KOŁOWY </a:t>
            </a:r>
            <a:r>
              <a:rPr lang="pl-PL" sz="2000" b="1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– styl wykresu pierścieniowy</a:t>
            </a:r>
            <a:endParaRPr lang="pl-PL" sz="2000" baseline="30000" dirty="0" smtClean="0">
              <a:solidFill>
                <a:srgbClr val="002A5A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79512" y="2355726"/>
            <a:ext cx="1440160" cy="1656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Aft>
                <a:spcPts val="200"/>
              </a:spcAft>
            </a:pPr>
            <a:r>
              <a:rPr lang="pl-PL" sz="1600" b="1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INFORMACJE POBOCZNE</a:t>
            </a:r>
          </a:p>
          <a:p>
            <a:pPr>
              <a:spcAft>
                <a:spcPts val="1200"/>
              </a:spcAft>
            </a:pP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Czyli „nawigacja”</a:t>
            </a:r>
            <a:r>
              <a:rPr lang="pl-PL" sz="16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plansz a </a:t>
            </a:r>
            <a:r>
              <a:rPr lang="pl-PL" sz="1600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que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1600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quis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1600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eaquiaerro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b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</a:br>
            <a:r>
              <a:rPr lang="pl-PL" sz="1600" b="1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kluczowe frazy </a:t>
            </a:r>
            <a:r>
              <a:rPr lang="pl-PL" sz="1600" b="1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wyboldowane</a:t>
            </a:r>
            <a:r>
              <a:rPr lang="pl-PL" sz="1600" b="1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1600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laborectas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1600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delliqu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b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</a:b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o </a:t>
            </a:r>
            <a:r>
              <a:rPr lang="pl-PL" sz="1600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dolcszczshfcor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endParaRPr lang="pl-PL" sz="1600" b="1" baseline="30000" dirty="0" smtClean="0">
              <a:solidFill>
                <a:schemeClr val="bg1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>
          <a:xfrm>
            <a:off x="2051720" y="339502"/>
            <a:ext cx="6645424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A5A"/>
                </a:solidFill>
                <a:effectLst/>
                <a:uLnTx/>
                <a:uFillTx/>
                <a:latin typeface="Lato" pitchFamily="34" charset="0"/>
                <a:ea typeface="Lato" pitchFamily="34" charset="0"/>
                <a:cs typeface="Lato" pitchFamily="34" charset="0"/>
              </a:rPr>
              <a:t>Plansza</a:t>
            </a:r>
            <a:r>
              <a:rPr kumimoji="0" lang="pl-PL" sz="3600" b="1" i="0" u="none" strike="noStrike" kern="1200" cap="none" spc="0" normalizeH="0" noProof="0" dirty="0" smtClean="0">
                <a:ln>
                  <a:noFill/>
                </a:ln>
                <a:solidFill>
                  <a:srgbClr val="002A5A"/>
                </a:solidFill>
                <a:effectLst/>
                <a:uLnTx/>
                <a:uFillTx/>
                <a:latin typeface="Lato" pitchFamily="34" charset="0"/>
                <a:ea typeface="Lato" pitchFamily="34" charset="0"/>
                <a:cs typeface="Lato" pitchFamily="34" charset="0"/>
              </a:rPr>
              <a:t> z danymi – wykresy</a:t>
            </a:r>
          </a:p>
        </p:txBody>
      </p:sp>
      <p:graphicFrame>
        <p:nvGraphicFramePr>
          <p:cNvPr id="13" name="Wykres 12"/>
          <p:cNvGraphicFramePr/>
          <p:nvPr/>
        </p:nvGraphicFramePr>
        <p:xfrm>
          <a:off x="4067944" y="1203598"/>
          <a:ext cx="4104456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34679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" y="761"/>
            <a:ext cx="9141290" cy="5141976"/>
          </a:xfrm>
          <a:prstGeom prst="rect">
            <a:avLst/>
          </a:prstGeom>
        </p:spPr>
      </p:pic>
      <p:sp>
        <p:nvSpPr>
          <p:cNvPr id="5" name="Symbol zastępczy zawartości 2"/>
          <p:cNvSpPr txBox="1">
            <a:spLocks/>
          </p:cNvSpPr>
          <p:nvPr/>
        </p:nvSpPr>
        <p:spPr>
          <a:xfrm>
            <a:off x="2051720" y="339502"/>
            <a:ext cx="6645424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A5A"/>
                </a:solidFill>
                <a:effectLst/>
                <a:uLnTx/>
                <a:uFillTx/>
                <a:latin typeface="Lato" pitchFamily="34" charset="0"/>
                <a:ea typeface="Lato" pitchFamily="34" charset="0"/>
                <a:cs typeface="Lato" pitchFamily="34" charset="0"/>
              </a:rPr>
              <a:t>Plansza</a:t>
            </a:r>
            <a:r>
              <a:rPr kumimoji="0" lang="pl-PL" sz="3600" b="1" i="0" u="none" strike="noStrike" kern="1200" cap="none" spc="0" normalizeH="0" noProof="0" dirty="0" smtClean="0">
                <a:ln>
                  <a:noFill/>
                </a:ln>
                <a:solidFill>
                  <a:srgbClr val="002A5A"/>
                </a:solidFill>
                <a:effectLst/>
                <a:uLnTx/>
                <a:uFillTx/>
                <a:latin typeface="Lato" pitchFamily="34" charset="0"/>
                <a:ea typeface="Lato" pitchFamily="34" charset="0"/>
                <a:cs typeface="Lato" pitchFamily="34" charset="0"/>
              </a:rPr>
              <a:t> z danymi – wykresy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2051720" y="1275606"/>
            <a:ext cx="1656184" cy="2808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Aft>
                <a:spcPts val="1200"/>
              </a:spcAft>
            </a:pPr>
            <a:r>
              <a:rPr lang="pl-PL" sz="20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Diagramy tworzymy w formie prostych, płaskich elementów graficznych. </a:t>
            </a:r>
          </a:p>
          <a:p>
            <a:pPr>
              <a:spcAft>
                <a:spcPts val="1200"/>
              </a:spcAft>
            </a:pPr>
            <a:r>
              <a:rPr lang="pl-PL" sz="20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Operujemy wyłącznie kolorami dedykowanymi, rozróżniając dane poprzez walor (stopień nasycenia koloru). Unikamy koloru czarnego</a:t>
            </a:r>
            <a:endParaRPr lang="pl-PL" sz="2000" baseline="30000" dirty="0">
              <a:solidFill>
                <a:srgbClr val="002A5A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12" name="Symbol zastępczy zawartości 2"/>
          <p:cNvSpPr txBox="1">
            <a:spLocks/>
          </p:cNvSpPr>
          <p:nvPr/>
        </p:nvSpPr>
        <p:spPr>
          <a:xfrm>
            <a:off x="4355976" y="4083918"/>
            <a:ext cx="324036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Aft>
                <a:spcPts val="1200"/>
              </a:spcAft>
            </a:pPr>
            <a:r>
              <a:rPr lang="pl-PL" sz="2000" b="1" baseline="30000" dirty="0" smtClean="0">
                <a:solidFill>
                  <a:srgbClr val="006EB7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DIAGRAM SŁUPKOWY – </a:t>
            </a:r>
            <a:r>
              <a:rPr lang="pl-PL" sz="2000" b="1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styl wykresu kolumnowy</a:t>
            </a:r>
            <a:endParaRPr lang="pl-PL" sz="2000" baseline="30000" dirty="0" smtClean="0">
              <a:solidFill>
                <a:srgbClr val="002A5A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79512" y="2355726"/>
            <a:ext cx="1440160" cy="1656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Aft>
                <a:spcPts val="200"/>
              </a:spcAft>
            </a:pPr>
            <a:r>
              <a:rPr lang="pl-PL" sz="1600" b="1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INFORMACJE POBOCZNE</a:t>
            </a:r>
          </a:p>
          <a:p>
            <a:pPr>
              <a:spcAft>
                <a:spcPts val="1200"/>
              </a:spcAft>
            </a:pP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Czyli „nawigacja”</a:t>
            </a:r>
            <a:r>
              <a:rPr lang="pl-PL" sz="16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plansz a </a:t>
            </a:r>
            <a:r>
              <a:rPr lang="pl-PL" sz="1600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que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1600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quis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1600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eaquiaerro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b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</a:br>
            <a:r>
              <a:rPr lang="pl-PL" sz="1600" b="1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kluczowe frazy </a:t>
            </a:r>
            <a:r>
              <a:rPr lang="pl-PL" sz="1600" b="1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wyboldowane</a:t>
            </a:r>
            <a:r>
              <a:rPr lang="pl-PL" sz="1600" b="1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1600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laborectas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1600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delliqu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b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</a:b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o </a:t>
            </a:r>
            <a:r>
              <a:rPr lang="pl-PL" sz="1600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dolcszczshfcor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endParaRPr lang="pl-PL" sz="1600" b="1" baseline="30000" dirty="0" smtClean="0">
              <a:solidFill>
                <a:schemeClr val="bg1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graphicFrame>
        <p:nvGraphicFramePr>
          <p:cNvPr id="11" name="Wykres 10"/>
          <p:cNvGraphicFramePr/>
          <p:nvPr/>
        </p:nvGraphicFramePr>
        <p:xfrm>
          <a:off x="4067944" y="1203598"/>
          <a:ext cx="4104456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04327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61"/>
            <a:ext cx="9141290" cy="5141975"/>
          </a:xfrm>
          <a:prstGeom prst="rect">
            <a:avLst/>
          </a:prstGeom>
        </p:spPr>
      </p:pic>
      <p:sp>
        <p:nvSpPr>
          <p:cNvPr id="5" name="Symbol zastępczy zawartości 2"/>
          <p:cNvSpPr txBox="1">
            <a:spLocks/>
          </p:cNvSpPr>
          <p:nvPr/>
        </p:nvSpPr>
        <p:spPr>
          <a:xfrm>
            <a:off x="1247934" y="339502"/>
            <a:ext cx="6645424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A5A"/>
                </a:solidFill>
                <a:effectLst/>
                <a:uLnTx/>
                <a:uFillTx/>
                <a:latin typeface="Lato" pitchFamily="34" charset="0"/>
                <a:ea typeface="Lato" pitchFamily="34" charset="0"/>
                <a:cs typeface="Lato" pitchFamily="34" charset="0"/>
              </a:rPr>
              <a:t>Nagłówek</a:t>
            </a:r>
            <a:r>
              <a:rPr kumimoji="0" lang="pl-PL" sz="3600" b="1" i="0" u="none" strike="noStrike" kern="1200" cap="none" spc="0" normalizeH="0" noProof="0" dirty="0" smtClean="0">
                <a:ln>
                  <a:noFill/>
                </a:ln>
                <a:solidFill>
                  <a:srgbClr val="002A5A"/>
                </a:solidFill>
                <a:effectLst/>
                <a:uLnTx/>
                <a:uFillTx/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kumimoji="0" lang="pl-PL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002A5A"/>
                </a:solidFill>
                <a:effectLst/>
                <a:uLnTx/>
                <a:uFillTx/>
                <a:latin typeface="Lato" pitchFamily="34" charset="0"/>
                <a:ea typeface="Lato" pitchFamily="34" charset="0"/>
                <a:cs typeface="Lato" pitchFamily="34" charset="0"/>
              </a:rPr>
              <a:t>vzgfcsdgzfcgc</a:t>
            </a:r>
            <a:r>
              <a:rPr kumimoji="0" lang="pl-PL" sz="3600" b="1" i="0" u="none" strike="noStrike" kern="1200" cap="none" spc="0" normalizeH="0" noProof="0" dirty="0" smtClean="0">
                <a:ln>
                  <a:noFill/>
                </a:ln>
                <a:solidFill>
                  <a:srgbClr val="002A5A"/>
                </a:solidFill>
                <a:effectLst/>
                <a:uLnTx/>
                <a:uFillTx/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kumimoji="0" lang="pl-PL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002A5A"/>
                </a:solidFill>
                <a:effectLst/>
                <a:uLnTx/>
                <a:uFillTx/>
                <a:latin typeface="Lato" pitchFamily="34" charset="0"/>
                <a:ea typeface="Lato" pitchFamily="34" charset="0"/>
                <a:cs typeface="Lato" pitchFamily="34" charset="0"/>
              </a:rPr>
              <a:t>vbsd</a:t>
            </a:r>
            <a:r>
              <a:rPr kumimoji="0" lang="pl-PL" sz="3600" b="1" i="0" u="none" strike="noStrike" kern="1200" cap="none" spc="0" normalizeH="0" noProof="0" dirty="0" smtClean="0">
                <a:ln>
                  <a:noFill/>
                </a:ln>
                <a:solidFill>
                  <a:srgbClr val="002A5A"/>
                </a:solidFill>
                <a:effectLst/>
                <a:uLnTx/>
                <a:uFillTx/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kumimoji="0" lang="pl-PL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002A5A"/>
                </a:solidFill>
                <a:effectLst/>
                <a:uLnTx/>
                <a:uFillTx/>
                <a:latin typeface="Lato" pitchFamily="34" charset="0"/>
                <a:ea typeface="Lato" pitchFamily="34" charset="0"/>
                <a:cs typeface="Lato" pitchFamily="34" charset="0"/>
              </a:rPr>
              <a:t>cgscvsdfcbsdbfvsdfgds</a:t>
            </a:r>
            <a:endParaRPr kumimoji="0" lang="pl-PL" sz="3600" b="1" i="0" u="none" strike="noStrike" kern="1200" cap="none" spc="0" normalizeH="0" noProof="0" dirty="0" smtClean="0">
              <a:ln>
                <a:noFill/>
              </a:ln>
              <a:solidFill>
                <a:srgbClr val="002A5A"/>
              </a:solidFill>
              <a:effectLst/>
              <a:uLnTx/>
              <a:uFillTx/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211930" y="2139702"/>
            <a:ext cx="6717432" cy="2016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Aft>
                <a:spcPts val="1200"/>
              </a:spcAft>
            </a:pP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Uptata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sam recte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laut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aut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laborectas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delliquo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dolor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sunt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officia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venditia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a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que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quis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eaquiaerro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experfereium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id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estium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nisqui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odi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sent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et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haris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audae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occus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.</a:t>
            </a:r>
            <a:endParaRPr lang="pl-PL" sz="2800" baseline="30000" dirty="0">
              <a:solidFill>
                <a:srgbClr val="002A5A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  <a:p>
            <a:pPr>
              <a:spcAft>
                <a:spcPts val="1200"/>
              </a:spcAft>
            </a:pP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Frazy kluczowe </a:t>
            </a:r>
            <a:r>
              <a:rPr lang="pl-PL" sz="2800" b="1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warto wyeksponować </a:t>
            </a:r>
            <a:r>
              <a:rPr lang="pl-PL" sz="2800" b="1" baseline="30000" dirty="0" err="1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boldowaniem</a:t>
            </a:r>
            <a:r>
              <a:rPr lang="pl-PL" sz="2800" b="1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28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rozbijając optycznie tekst. Eksponujemy </a:t>
            </a:r>
            <a:r>
              <a:rPr lang="pl-PL" sz="2800" b="1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frazy istotne merytorycznie</a:t>
            </a:r>
          </a:p>
        </p:txBody>
      </p:sp>
    </p:spTree>
    <p:extLst>
      <p:ext uri="{BB962C8B-B14F-4D97-AF65-F5344CB8AC3E}">
        <p14:creationId xmlns:p14="http://schemas.microsoft.com/office/powerpoint/2010/main" val="3278734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" y="761"/>
            <a:ext cx="9141292" cy="5141976"/>
          </a:xfrm>
          <a:prstGeom prst="rect">
            <a:avLst/>
          </a:prstGeom>
        </p:spPr>
      </p:pic>
      <p:pic>
        <p:nvPicPr>
          <p:cNvPr id="9" name="Obraz 8" descr="close-up-overhead-portrait-girl-blue-shirt-jeans-holding-laptop-knees-while-sitting-beside-university-mates-female-student-writing-lecture-notebook-using-phone-friend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57018" y="771550"/>
            <a:ext cx="5292587" cy="3528392"/>
          </a:xfrm>
          <a:prstGeom prst="rect">
            <a:avLst/>
          </a:prstGeom>
        </p:spPr>
      </p:pic>
      <p:sp>
        <p:nvSpPr>
          <p:cNvPr id="11" name="Symbol zastępczy zawartości 2"/>
          <p:cNvSpPr txBox="1">
            <a:spLocks/>
          </p:cNvSpPr>
          <p:nvPr/>
        </p:nvSpPr>
        <p:spPr>
          <a:xfrm>
            <a:off x="2915816" y="4443958"/>
            <a:ext cx="554461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pl-PL" sz="2400" baseline="30000" dirty="0" smtClean="0">
                <a:solidFill>
                  <a:srgbClr val="002A5A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Podpis do zdjęcia umieszczamy pod nim lub na bocznym pasku w informacjach pobocznych</a:t>
            </a:r>
            <a:endParaRPr lang="pl-PL" sz="2400" b="1" baseline="30000" dirty="0" smtClean="0">
              <a:solidFill>
                <a:srgbClr val="002A5A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79512" y="2355726"/>
            <a:ext cx="1440160" cy="1656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Aft>
                <a:spcPts val="200"/>
              </a:spcAft>
            </a:pPr>
            <a:r>
              <a:rPr lang="pl-PL" sz="1600" b="1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INFORMACJE POBOCZNE</a:t>
            </a:r>
          </a:p>
          <a:p>
            <a:pPr>
              <a:spcAft>
                <a:spcPts val="1200"/>
              </a:spcAft>
            </a:pP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Czyli „nawigacja”</a:t>
            </a:r>
            <a:r>
              <a:rPr lang="pl-PL" sz="16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plansz a </a:t>
            </a:r>
            <a:r>
              <a:rPr lang="pl-PL" sz="1600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que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1600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quis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1600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eaquiaerro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b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</a:br>
            <a:r>
              <a:rPr lang="pl-PL" sz="1600" b="1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kluczowe frazy </a:t>
            </a:r>
            <a:r>
              <a:rPr lang="pl-PL" sz="1600" b="1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wyboldowane</a:t>
            </a:r>
            <a:r>
              <a:rPr lang="pl-PL" sz="1600" b="1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1600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laborectas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r>
              <a:rPr lang="pl-PL" sz="1600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delliqu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b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</a:b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o </a:t>
            </a:r>
            <a:r>
              <a:rPr lang="pl-PL" sz="1600" baseline="30000" dirty="0" err="1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dolcszczshfcor</a:t>
            </a:r>
            <a:r>
              <a:rPr lang="pl-PL" sz="1600" baseline="3000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 </a:t>
            </a:r>
            <a:endParaRPr lang="pl-PL" sz="1600" b="1" baseline="30000" dirty="0" smtClean="0">
              <a:solidFill>
                <a:schemeClr val="bg1"/>
              </a:solidFill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762"/>
            <a:ext cx="9141288" cy="5141975"/>
          </a:xfrm>
          <a:prstGeom prst="rect">
            <a:avLst/>
          </a:prstGeom>
        </p:spPr>
      </p:pic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475656" y="2427734"/>
            <a:ext cx="6192688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l-PL" sz="4000" b="1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PLANSZA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l-PL" sz="4000" b="1" noProof="0" dirty="0" smtClean="0">
                <a:solidFill>
                  <a:schemeClr val="bg1"/>
                </a:solidFill>
                <a:latin typeface="Lato" pitchFamily="34" charset="0"/>
                <a:ea typeface="Lato" pitchFamily="34" charset="0"/>
                <a:cs typeface="Lato" pitchFamily="34" charset="0"/>
              </a:rPr>
              <a:t>ROZDZIAŁOWA</a:t>
            </a:r>
            <a:endParaRPr kumimoji="0" lang="pl-PL" sz="4000" b="1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" y="762"/>
            <a:ext cx="9141290" cy="5141976"/>
          </a:xfrm>
          <a:prstGeom prst="rect">
            <a:avLst/>
          </a:prstGeom>
        </p:spPr>
      </p:pic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475656" y="2211710"/>
            <a:ext cx="6192688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A5A"/>
                </a:solidFill>
                <a:effectLst/>
                <a:uLnTx/>
                <a:uFillTx/>
                <a:latin typeface="Lato" pitchFamily="34" charset="0"/>
                <a:ea typeface="Lato" pitchFamily="34" charset="0"/>
                <a:cs typeface="Lato" pitchFamily="34" charset="0"/>
              </a:rPr>
              <a:t>Plansza końcowa</a:t>
            </a:r>
            <a:endParaRPr kumimoji="0" lang="pl-PL" sz="2000" b="0" i="0" u="none" strike="noStrike" kern="1200" cap="none" spc="0" normalizeH="0" noProof="0" dirty="0" smtClean="0">
              <a:ln>
                <a:noFill/>
              </a:ln>
              <a:solidFill>
                <a:srgbClr val="002A5A"/>
              </a:solidFill>
              <a:effectLst/>
              <a:uLnTx/>
              <a:uFillTx/>
              <a:latin typeface="Lato" pitchFamily="34" charset="0"/>
              <a:ea typeface="Lato" pitchFamily="34" charset="0"/>
              <a:cs typeface="Lato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268</Words>
  <Application>Microsoft Office PowerPoint</Application>
  <PresentationFormat>Pokaz na ekranie (16:9)</PresentationFormat>
  <Paragraphs>32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Calibri</vt:lpstr>
      <vt:lpstr>Lato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Agnieszka</dc:creator>
  <cp:lastModifiedBy>Ewa Pałys</cp:lastModifiedBy>
  <cp:revision>43</cp:revision>
  <dcterms:created xsi:type="dcterms:W3CDTF">2023-11-01T01:18:51Z</dcterms:created>
  <dcterms:modified xsi:type="dcterms:W3CDTF">2024-12-17T14:17:37Z</dcterms:modified>
</cp:coreProperties>
</file>